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Master+xml" PartName="/ppt/slideMasters/slideMaster4.xml"/>
  <Override ContentType="application/vnd.openxmlformats-officedocument.presentationml.slideMaster+xml" PartName="/ppt/slideMasters/slideMaster5.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3.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6.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theme+xml" PartName="/ppt/theme/theme5.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 id="2147483651" r:id="rId5"/>
    <p:sldMasterId id="2147483654" r:id="rId6"/>
    <p:sldMasterId id="2147483657" r:id="rId7"/>
    <p:sldMasterId id="2147483660" r:id="rId8"/>
  </p:sldMasterIdLst>
  <p:notesMasterIdLst>
    <p:notesMasterId r:id="rId9"/>
  </p:notesMasterIdLst>
  <p:sldIdLst>
    <p:sldId id="256" r:id="rId10"/>
    <p:sldId id="257" r:id="rId11"/>
    <p:sldId id="258" r:id="rId12"/>
    <p:sldId id="259" r:id="rId13"/>
    <p:sldId id="260" r:id="rId14"/>
    <p:sldId id="261" r:id="rId15"/>
    <p:sldId id="262" r:id="rId16"/>
    <p:sldId id="263" r:id="rId17"/>
    <p:sldId id="264" r:id="rId18"/>
    <p:sldId id="265" r:id="rId19"/>
    <p:sldId id="266" r:id="rId20"/>
    <p:sldId id="267" r:id="rId21"/>
    <p:sldId id="268" r:id="rId22"/>
    <p:sldId id="269" r:id="rId23"/>
    <p:sldId id="270" r:id="rId24"/>
    <p:sldId id="271" r:id="rId25"/>
    <p:sldId id="272" r:id="rId26"/>
    <p:sldId id="273" r:id="rId27"/>
    <p:sldId id="274" r:id="rId28"/>
    <p:sldId id="275" r:id="rId29"/>
    <p:sldId id="276" r:id="rId30"/>
    <p:sldId id="277" r:id="rId31"/>
    <p:sldId id="278" r:id="rId32"/>
  </p:sldIdLst>
  <p:sldSz cy="6858000" cx="12192000"/>
  <p:notesSz cx="6858000" cy="9144000"/>
  <p:embeddedFontLst>
    <p:embeddedFont>
      <p:font typeface="Open Sans"/>
      <p:regular r:id="rId33"/>
      <p:bold r:id="rId34"/>
      <p:italic r:id="rId35"/>
      <p:boldItalic r:id="rId3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37" roundtripDataSignature="AMtx7mjJy8H6Zd6njOzawrK3QQ54B9fOG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FB0D71C8-FC5F-4E00-AB74-40BDF0234CD0}">
  <a:tblStyle styleId="{FB0D71C8-FC5F-4E00-AB74-40BDF0234CD0}" styleName="Table_0">
    <a:wholeTbl>
      <a:tcTxStyle b="off" i="off">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Lst>
</file>

<file path=ppt/_rels/presentation.xml.rels><?xml version="1.0" encoding="UTF-8" standalone="yes"?><Relationships xmlns="http://schemas.openxmlformats.org/package/2006/relationships"><Relationship Id="rId20" Type="http://schemas.openxmlformats.org/officeDocument/2006/relationships/slide" Target="slides/slide11.xml"/><Relationship Id="rId22" Type="http://schemas.openxmlformats.org/officeDocument/2006/relationships/slide" Target="slides/slide13.xml"/><Relationship Id="rId21" Type="http://schemas.openxmlformats.org/officeDocument/2006/relationships/slide" Target="slides/slide12.xml"/><Relationship Id="rId24" Type="http://schemas.openxmlformats.org/officeDocument/2006/relationships/slide" Target="slides/slide15.xml"/><Relationship Id="rId23" Type="http://schemas.openxmlformats.org/officeDocument/2006/relationships/slide" Target="slides/slide14.xml"/><Relationship Id="rId1" Type="http://schemas.openxmlformats.org/officeDocument/2006/relationships/theme" Target="theme/theme3.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notesMaster" Target="notesMasters/notesMaster1.xml"/><Relationship Id="rId26" Type="http://schemas.openxmlformats.org/officeDocument/2006/relationships/slide" Target="slides/slide17.xml"/><Relationship Id="rId25" Type="http://schemas.openxmlformats.org/officeDocument/2006/relationships/slide" Target="slides/slide16.xml"/><Relationship Id="rId28" Type="http://schemas.openxmlformats.org/officeDocument/2006/relationships/slide" Target="slides/slide19.xml"/><Relationship Id="rId27" Type="http://schemas.openxmlformats.org/officeDocument/2006/relationships/slide" Target="slides/slide18.xml"/><Relationship Id="rId5" Type="http://schemas.openxmlformats.org/officeDocument/2006/relationships/slideMaster" Target="slideMasters/slideMaster2.xml"/><Relationship Id="rId6" Type="http://schemas.openxmlformats.org/officeDocument/2006/relationships/slideMaster" Target="slideMasters/slideMaster3.xml"/><Relationship Id="rId29" Type="http://schemas.openxmlformats.org/officeDocument/2006/relationships/slide" Target="slides/slide20.xml"/><Relationship Id="rId7" Type="http://schemas.openxmlformats.org/officeDocument/2006/relationships/slideMaster" Target="slideMasters/slideMaster4.xml"/><Relationship Id="rId8" Type="http://schemas.openxmlformats.org/officeDocument/2006/relationships/slideMaster" Target="slideMasters/slideMaster5.xml"/><Relationship Id="rId31" Type="http://schemas.openxmlformats.org/officeDocument/2006/relationships/slide" Target="slides/slide22.xml"/><Relationship Id="rId30" Type="http://schemas.openxmlformats.org/officeDocument/2006/relationships/slide" Target="slides/slide21.xml"/><Relationship Id="rId11" Type="http://schemas.openxmlformats.org/officeDocument/2006/relationships/slide" Target="slides/slide2.xml"/><Relationship Id="rId33" Type="http://schemas.openxmlformats.org/officeDocument/2006/relationships/font" Target="fonts/OpenSans-regular.fntdata"/><Relationship Id="rId10" Type="http://schemas.openxmlformats.org/officeDocument/2006/relationships/slide" Target="slides/slide1.xml"/><Relationship Id="rId32" Type="http://schemas.openxmlformats.org/officeDocument/2006/relationships/slide" Target="slides/slide23.xml"/><Relationship Id="rId13" Type="http://schemas.openxmlformats.org/officeDocument/2006/relationships/slide" Target="slides/slide4.xml"/><Relationship Id="rId35" Type="http://schemas.openxmlformats.org/officeDocument/2006/relationships/font" Target="fonts/OpenSans-italic.fntdata"/><Relationship Id="rId12" Type="http://schemas.openxmlformats.org/officeDocument/2006/relationships/slide" Target="slides/slide3.xml"/><Relationship Id="rId34" Type="http://schemas.openxmlformats.org/officeDocument/2006/relationships/font" Target="fonts/OpenSans-bold.fntdata"/><Relationship Id="rId15" Type="http://schemas.openxmlformats.org/officeDocument/2006/relationships/slide" Target="slides/slide6.xml"/><Relationship Id="rId37" Type="http://customschemas.google.com/relationships/presentationmetadata" Target="metadata"/><Relationship Id="rId14" Type="http://schemas.openxmlformats.org/officeDocument/2006/relationships/slide" Target="slides/slide5.xml"/><Relationship Id="rId36" Type="http://schemas.openxmlformats.org/officeDocument/2006/relationships/font" Target="fonts/OpenSans-boldItalic.fntdata"/><Relationship Id="rId17" Type="http://schemas.openxmlformats.org/officeDocument/2006/relationships/slide" Target="slides/slide8.xml"/><Relationship Id="rId16" Type="http://schemas.openxmlformats.org/officeDocument/2006/relationships/slide" Target="slides/slide7.xml"/><Relationship Id="rId19" Type="http://schemas.openxmlformats.org/officeDocument/2006/relationships/slide" Target="slides/slide10.xml"/><Relationship Id="rId18"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ted.com/talks/i_spy_my_unconscious_gender_bias" TargetMode="Externa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igital-strategy.ec.europa.eu/en/policies/women-digital" TargetMode="External"/><Relationship Id="rId3" Type="http://schemas.openxmlformats.org/officeDocument/2006/relationships/hyperlink" Target="https://digital-strategy.ec.europa.eu/en/factpages/state-digital-decade-2024-report" TargetMode="External"/><Relationship Id="rId4" Type="http://schemas.openxmlformats.org/officeDocument/2006/relationships/hyperlink" Target="https://op.europa.eu/en/web/eu-law-and-publications/publication-detail/-/publication/67d5a207-4da1-11ec-91ac-01aa75ed71a1" TargetMode="External"/><Relationship Id="rId5" Type="http://schemas.openxmlformats.org/officeDocument/2006/relationships/hyperlink" Target="https://doi.org/10.1007/s11528-022-00728-7" TargetMode="Externa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g355a695ed3b_0_35: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34" name="Google Shape;134;g355a695ed3b_0_3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4" name="Shape 204"/>
        <p:cNvGrpSpPr/>
        <p:nvPr/>
      </p:nvGrpSpPr>
      <p:grpSpPr>
        <a:xfrm>
          <a:off x="0" y="0"/>
          <a:ext cx="0" cy="0"/>
          <a:chOff x="0" y="0"/>
          <a:chExt cx="0" cy="0"/>
        </a:xfrm>
      </p:grpSpPr>
      <p:sp>
        <p:nvSpPr>
          <p:cNvPr id="205" name="Google Shape;205;g34baa110314_1_25: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7916"/>
              </a:lnSpc>
              <a:spcBef>
                <a:spcPts val="1200"/>
              </a:spcBef>
              <a:spcAft>
                <a:spcPts val="0"/>
              </a:spcAft>
              <a:buClr>
                <a:schemeClr val="dk1"/>
              </a:buClr>
              <a:buSzPts val="1100"/>
              <a:buFont typeface="Arial"/>
              <a:buNone/>
            </a:pPr>
            <a:r>
              <a:rPr lang="en-US" sz="1400">
                <a:solidFill>
                  <a:srgbClr val="1D1D1B"/>
                </a:solidFill>
              </a:rPr>
              <a:t>Faciliteer een klassikale discussie over de factoren die bijdragen aan genderongelijkheid in informatica en bèta/techniek. Stimuleer de deelnemers om kritisch na te denken over de verschillende invloedslagen, van de bredere samenleving tot de klasomgeving.</a:t>
            </a:r>
            <a:endParaRPr sz="1400">
              <a:solidFill>
                <a:srgbClr val="1D1D1B"/>
              </a:solidFill>
            </a:endParaRPr>
          </a:p>
          <a:p>
            <a:pPr indent="0" lvl="0" marL="0" rtl="0" algn="l">
              <a:lnSpc>
                <a:spcPct val="107916"/>
              </a:lnSpc>
              <a:spcBef>
                <a:spcPts val="1200"/>
              </a:spcBef>
              <a:spcAft>
                <a:spcPts val="0"/>
              </a:spcAft>
              <a:buClr>
                <a:schemeClr val="dk1"/>
              </a:buClr>
              <a:buSzPts val="1100"/>
              <a:buFont typeface="Arial"/>
              <a:buNone/>
            </a:pPr>
            <a:r>
              <a:rPr lang="en-US" sz="1400">
                <a:solidFill>
                  <a:srgbClr val="1D1D1B"/>
                </a:solidFill>
              </a:rPr>
              <a:t>U kunt ervoor kiezen om een groepsactiviteit te begeleiden waarbij leerlingen samen een </a:t>
            </a:r>
            <a:r>
              <a:rPr i="1" lang="en-US" sz="1400">
                <a:solidFill>
                  <a:srgbClr val="1D1D1B"/>
                </a:solidFill>
              </a:rPr>
              <a:t>mindmap </a:t>
            </a:r>
            <a:r>
              <a:rPr lang="en-US" sz="1400">
                <a:solidFill>
                  <a:srgbClr val="1D1D1B"/>
                </a:solidFill>
              </a:rPr>
              <a:t>maken van de problemen, ingedeeld in vier niveaus:</a:t>
            </a:r>
            <a:endParaRPr sz="1400">
              <a:solidFill>
                <a:srgbClr val="1D1D1B"/>
              </a:solidFill>
            </a:endParaRPr>
          </a:p>
          <a:p>
            <a:pPr indent="-317500" lvl="0" marL="457200" rtl="0" algn="l">
              <a:lnSpc>
                <a:spcPct val="107916"/>
              </a:lnSpc>
              <a:spcBef>
                <a:spcPts val="1200"/>
              </a:spcBef>
              <a:spcAft>
                <a:spcPts val="0"/>
              </a:spcAft>
              <a:buClr>
                <a:srgbClr val="1D1D1B"/>
              </a:buClr>
              <a:buSzPts val="1400"/>
              <a:buFont typeface="Calibri"/>
              <a:buAutoNum type="alphaUcPeriod"/>
            </a:pPr>
            <a:r>
              <a:rPr lang="en-US" sz="1400">
                <a:solidFill>
                  <a:srgbClr val="1D1D1B"/>
                </a:solidFill>
              </a:rPr>
              <a:t>Maatschappelijk niveau</a:t>
            </a:r>
            <a:endParaRPr sz="1400">
              <a:solidFill>
                <a:srgbClr val="1D1D1B"/>
              </a:solidFill>
            </a:endParaRPr>
          </a:p>
          <a:p>
            <a:pPr indent="-317500" lvl="0" marL="457200" rtl="0" algn="l">
              <a:lnSpc>
                <a:spcPct val="107916"/>
              </a:lnSpc>
              <a:spcBef>
                <a:spcPts val="0"/>
              </a:spcBef>
              <a:spcAft>
                <a:spcPts val="0"/>
              </a:spcAft>
              <a:buClr>
                <a:srgbClr val="1D1D1B"/>
              </a:buClr>
              <a:buSzPts val="1400"/>
              <a:buFont typeface="Calibri"/>
              <a:buAutoNum type="alphaUcPeriod"/>
            </a:pPr>
            <a:r>
              <a:rPr lang="en-US" sz="1400">
                <a:solidFill>
                  <a:srgbClr val="1D1D1B"/>
                </a:solidFill>
              </a:rPr>
              <a:t>Het niveau van de hele school</a:t>
            </a:r>
            <a:endParaRPr sz="1400">
              <a:solidFill>
                <a:srgbClr val="1D1D1B"/>
              </a:solidFill>
            </a:endParaRPr>
          </a:p>
          <a:p>
            <a:pPr indent="-317500" lvl="0" marL="457200" rtl="0" algn="l">
              <a:lnSpc>
                <a:spcPct val="107916"/>
              </a:lnSpc>
              <a:spcBef>
                <a:spcPts val="0"/>
              </a:spcBef>
              <a:spcAft>
                <a:spcPts val="0"/>
              </a:spcAft>
              <a:buClr>
                <a:srgbClr val="1D1D1B"/>
              </a:buClr>
              <a:buSzPts val="1400"/>
              <a:buFont typeface="Calibri"/>
              <a:buAutoNum type="alphaUcPeriod"/>
            </a:pPr>
            <a:r>
              <a:rPr lang="en-US" sz="1400">
                <a:solidFill>
                  <a:srgbClr val="1D1D1B"/>
                </a:solidFill>
              </a:rPr>
              <a:t>Interacties tussen leerling en leerkracht</a:t>
            </a:r>
            <a:endParaRPr sz="1400">
              <a:solidFill>
                <a:srgbClr val="1D1D1B"/>
              </a:solidFill>
            </a:endParaRPr>
          </a:p>
          <a:p>
            <a:pPr indent="-317500" lvl="0" marL="457200" rtl="0" algn="l">
              <a:lnSpc>
                <a:spcPct val="107916"/>
              </a:lnSpc>
              <a:spcBef>
                <a:spcPts val="0"/>
              </a:spcBef>
              <a:spcAft>
                <a:spcPts val="0"/>
              </a:spcAft>
              <a:buClr>
                <a:srgbClr val="1D1D1B"/>
              </a:buClr>
              <a:buSzPts val="1400"/>
              <a:buFont typeface="Calibri"/>
              <a:buAutoNum type="alphaUcPeriod"/>
            </a:pPr>
            <a:r>
              <a:rPr lang="en-US" sz="1400">
                <a:solidFill>
                  <a:srgbClr val="1D1D1B"/>
                </a:solidFill>
              </a:rPr>
              <a:t>Dynamiek tussen klasgenoten</a:t>
            </a:r>
            <a:endParaRPr sz="1400">
              <a:solidFill>
                <a:srgbClr val="1D1D1B"/>
              </a:solidFill>
            </a:endParaRPr>
          </a:p>
          <a:p>
            <a:pPr indent="0" lvl="0" marL="0" rtl="0" algn="l">
              <a:lnSpc>
                <a:spcPct val="107916"/>
              </a:lnSpc>
              <a:spcBef>
                <a:spcPts val="1200"/>
              </a:spcBef>
              <a:spcAft>
                <a:spcPts val="0"/>
              </a:spcAft>
              <a:buClr>
                <a:schemeClr val="dk1"/>
              </a:buClr>
              <a:buSzPts val="1100"/>
              <a:buFont typeface="Arial"/>
              <a:buNone/>
            </a:pPr>
            <a:r>
              <a:rPr lang="en-US" sz="1400">
                <a:solidFill>
                  <a:srgbClr val="1D1D1B"/>
                </a:solidFill>
              </a:rPr>
              <a:t>Gebruik de volgende gesprekspunten en uitleg om de discussie te leiden:</a:t>
            </a:r>
            <a:endParaRPr sz="1400">
              <a:solidFill>
                <a:srgbClr val="1D1D1B"/>
              </a:solidFill>
            </a:endParaRPr>
          </a:p>
          <a:p>
            <a:pPr indent="-317500" lvl="0" marL="457200" rtl="0" algn="l">
              <a:lnSpc>
                <a:spcPct val="107916"/>
              </a:lnSpc>
              <a:spcBef>
                <a:spcPts val="1200"/>
              </a:spcBef>
              <a:spcAft>
                <a:spcPts val="0"/>
              </a:spcAft>
              <a:buClr>
                <a:srgbClr val="1D1D1B"/>
              </a:buClr>
              <a:buSzPts val="1400"/>
              <a:buFont typeface="Calibri"/>
              <a:buAutoNum type="alphaUcPeriod"/>
            </a:pPr>
            <a:r>
              <a:rPr b="1" lang="en-US" sz="1400">
                <a:solidFill>
                  <a:srgbClr val="1D1D1B"/>
                </a:solidFill>
              </a:rPr>
              <a:t>Maatschappelijke factoren</a:t>
            </a:r>
            <a:endParaRPr b="1" sz="1400">
              <a:solidFill>
                <a:srgbClr val="1D1D1B"/>
              </a:solidFill>
            </a:endParaRPr>
          </a:p>
          <a:p>
            <a:pPr indent="0" lvl="0" marL="0" rtl="0" algn="l">
              <a:lnSpc>
                <a:spcPct val="107916"/>
              </a:lnSpc>
              <a:spcBef>
                <a:spcPts val="1000"/>
              </a:spcBef>
              <a:spcAft>
                <a:spcPts val="0"/>
              </a:spcAft>
              <a:buClr>
                <a:schemeClr val="dk1"/>
              </a:buClr>
              <a:buSzPts val="1100"/>
              <a:buFont typeface="Arial"/>
              <a:buNone/>
            </a:pPr>
            <a:r>
              <a:rPr lang="en-US" sz="1400">
                <a:solidFill>
                  <a:srgbClr val="1D1D1B"/>
                </a:solidFill>
              </a:rPr>
              <a:t>Culturele normen en familieverwachtingen vormen de ideeën van leerlingen over sekse en onderwerpkeuzes. Deze maatschappelijke boodschappen suggereren vaak dat jongens meer geschikt zijn voor vakken als informatica, terwijl meisjes dat niet zijn.</a:t>
            </a:r>
            <a:endParaRPr sz="1400">
              <a:solidFill>
                <a:srgbClr val="1D1D1B"/>
              </a:solidFill>
            </a:endParaRPr>
          </a:p>
          <a:p>
            <a:pPr indent="0" lvl="0" marL="0" rtl="0" algn="l">
              <a:lnSpc>
                <a:spcPct val="107916"/>
              </a:lnSpc>
              <a:spcBef>
                <a:spcPts val="1200"/>
              </a:spcBef>
              <a:spcAft>
                <a:spcPts val="0"/>
              </a:spcAft>
              <a:buClr>
                <a:schemeClr val="dk1"/>
              </a:buClr>
              <a:buSzPts val="1100"/>
              <a:buFont typeface="Arial"/>
              <a:buNone/>
            </a:pPr>
            <a:r>
              <a:rPr lang="en-US" sz="1400">
                <a:solidFill>
                  <a:srgbClr val="1D1D1B"/>
                </a:solidFill>
              </a:rPr>
              <a:t>Belangrijke punten:</a:t>
            </a:r>
            <a:endParaRPr sz="1400">
              <a:solidFill>
                <a:srgbClr val="1D1D1B"/>
              </a:solidFill>
            </a:endParaRPr>
          </a:p>
          <a:p>
            <a:pPr indent="-317500" lvl="0" marL="457200" rtl="0" algn="l">
              <a:lnSpc>
                <a:spcPct val="107916"/>
              </a:lnSpc>
              <a:spcBef>
                <a:spcPts val="1200"/>
              </a:spcBef>
              <a:spcAft>
                <a:spcPts val="0"/>
              </a:spcAft>
              <a:buClr>
                <a:srgbClr val="1D1D1B"/>
              </a:buClr>
              <a:buSzPts val="1400"/>
              <a:buFont typeface="Calibri"/>
              <a:buChar char="●"/>
            </a:pPr>
            <a:r>
              <a:rPr lang="en-US" sz="1400">
                <a:solidFill>
                  <a:srgbClr val="1D1D1B"/>
                </a:solidFill>
              </a:rPr>
              <a:t>Meisjes en genderminderheden worden van jongs af aan vaak blootgesteld aan stereotypen die informatica voorstellen als een "mannelijk" vakgebied.</a:t>
            </a:r>
            <a:endParaRPr sz="1400">
              <a:solidFill>
                <a:srgbClr val="1D1D1B"/>
              </a:solidFill>
            </a:endParaRPr>
          </a:p>
          <a:p>
            <a:pPr indent="-317500" lvl="0" marL="457200" rtl="0" algn="l">
              <a:lnSpc>
                <a:spcPct val="107916"/>
              </a:lnSpc>
              <a:spcBef>
                <a:spcPts val="0"/>
              </a:spcBef>
              <a:spcAft>
                <a:spcPts val="0"/>
              </a:spcAft>
              <a:buClr>
                <a:srgbClr val="1D1D1B"/>
              </a:buClr>
              <a:buSzPts val="1400"/>
              <a:buFont typeface="Calibri"/>
              <a:buChar char="●"/>
            </a:pPr>
            <a:r>
              <a:rPr lang="en-US" sz="1400">
                <a:solidFill>
                  <a:srgbClr val="1D1D1B"/>
                </a:solidFill>
              </a:rPr>
              <a:t>Deze ideeën kunnen hun zelfvertrouwen en interesse beïnvloeden nog voordat ze naar een informaticales gaan.</a:t>
            </a:r>
            <a:endParaRPr sz="1400">
              <a:solidFill>
                <a:srgbClr val="1D1D1B"/>
              </a:solidFill>
            </a:endParaRPr>
          </a:p>
          <a:p>
            <a:pPr indent="-317500" lvl="0" marL="457200" rtl="0" algn="l">
              <a:lnSpc>
                <a:spcPct val="107916"/>
              </a:lnSpc>
              <a:spcBef>
                <a:spcPts val="0"/>
              </a:spcBef>
              <a:spcAft>
                <a:spcPts val="0"/>
              </a:spcAft>
              <a:buClr>
                <a:srgbClr val="1D1D1B"/>
              </a:buClr>
              <a:buSzPts val="1400"/>
              <a:buFont typeface="Calibri"/>
              <a:buChar char="●"/>
            </a:pPr>
            <a:r>
              <a:rPr lang="en-US" sz="1400">
                <a:solidFill>
                  <a:srgbClr val="1D1D1B"/>
                </a:solidFill>
              </a:rPr>
              <a:t>Als meisjes en genderminderheden denken dat ze minder goed zijn in informatica of minder ervaring hebben dan jongens, kunnen ze worden ontmoedigd om deel te nemen.</a:t>
            </a:r>
            <a:endParaRPr sz="1400">
              <a:solidFill>
                <a:srgbClr val="1D1D1B"/>
              </a:solidFill>
            </a:endParaRPr>
          </a:p>
          <a:p>
            <a:pPr indent="-317500" lvl="0" marL="457200" rtl="0" algn="l">
              <a:lnSpc>
                <a:spcPct val="107916"/>
              </a:lnSpc>
              <a:spcBef>
                <a:spcPts val="0"/>
              </a:spcBef>
              <a:spcAft>
                <a:spcPts val="0"/>
              </a:spcAft>
              <a:buClr>
                <a:srgbClr val="1D1D1B"/>
              </a:buClr>
              <a:buSzPts val="1400"/>
              <a:buFont typeface="Calibri"/>
              <a:buChar char="●"/>
            </a:pPr>
            <a:r>
              <a:rPr lang="en-US" sz="1400">
                <a:solidFill>
                  <a:srgbClr val="1D1D1B"/>
                </a:solidFill>
              </a:rPr>
              <a:t>Een gebrek aan bewustzijn over de grote verscheidenheid aan carrières in IT (en de vaardigheden die daarbij komen kijken) kan hun motivatie beperken.</a:t>
            </a:r>
            <a:endParaRPr sz="1400">
              <a:solidFill>
                <a:srgbClr val="1D1D1B"/>
              </a:solidFill>
            </a:endParaRPr>
          </a:p>
          <a:p>
            <a:pPr indent="-317500" lvl="0" marL="457200" rtl="0" algn="l">
              <a:lnSpc>
                <a:spcPct val="107916"/>
              </a:lnSpc>
              <a:spcBef>
                <a:spcPts val="0"/>
              </a:spcBef>
              <a:spcAft>
                <a:spcPts val="0"/>
              </a:spcAft>
              <a:buClr>
                <a:srgbClr val="1D1D1B"/>
              </a:buClr>
              <a:buSzPts val="1400"/>
              <a:buFont typeface="Calibri"/>
              <a:buChar char="●"/>
            </a:pPr>
            <a:r>
              <a:rPr lang="en-US" sz="1400">
                <a:solidFill>
                  <a:srgbClr val="1D1D1B"/>
                </a:solidFill>
              </a:rPr>
              <a:t>Deze factoren werken samen om het vertrouwen van meisjes en genderminderheden in informatica te verlagen, hun carrièreaspiraties te verzwakken en het voor hen moeilijker te maken om zichzelf voor te stellen in informaticafuncties.</a:t>
            </a:r>
            <a:endParaRPr sz="1400">
              <a:solidFill>
                <a:srgbClr val="1D1D1B"/>
              </a:solidFill>
            </a:endParaRPr>
          </a:p>
          <a:p>
            <a:pPr indent="0" lvl="0" marL="0" rtl="0" algn="l">
              <a:lnSpc>
                <a:spcPct val="107916"/>
              </a:lnSpc>
              <a:spcBef>
                <a:spcPts val="1200"/>
              </a:spcBef>
              <a:spcAft>
                <a:spcPts val="0"/>
              </a:spcAft>
              <a:buClr>
                <a:schemeClr val="dk1"/>
              </a:buClr>
              <a:buSzPts val="1100"/>
              <a:buFont typeface="Arial"/>
              <a:buNone/>
            </a:pPr>
            <a:r>
              <a:rPr i="1" lang="en-US" sz="1400">
                <a:solidFill>
                  <a:srgbClr val="1D1D1B"/>
                </a:solidFill>
              </a:rPr>
              <a:t>Discussiepromotie:</a:t>
            </a:r>
            <a:r>
              <a:rPr lang="en-US" sz="1400">
                <a:solidFill>
                  <a:srgbClr val="1D1D1B"/>
                </a:solidFill>
              </a:rPr>
              <a:t> Kun je berichten bedenken - thuis, in de media of in de maatschappij - die leerlingen uit meisjes en genderminderheden ervan weerhouden voor informatica te kiezen?</a:t>
            </a:r>
            <a:endParaRPr sz="1400">
              <a:solidFill>
                <a:srgbClr val="1D1D1B"/>
              </a:solidFill>
            </a:endParaRPr>
          </a:p>
          <a:p>
            <a:pPr indent="-317500" lvl="0" marL="457200" rtl="0" algn="l">
              <a:lnSpc>
                <a:spcPct val="107916"/>
              </a:lnSpc>
              <a:spcBef>
                <a:spcPts val="1200"/>
              </a:spcBef>
              <a:spcAft>
                <a:spcPts val="0"/>
              </a:spcAft>
              <a:buClr>
                <a:srgbClr val="1D1D1B"/>
              </a:buClr>
              <a:buSzPts val="1400"/>
              <a:buFont typeface="Calibri"/>
              <a:buAutoNum type="alphaUcPeriod"/>
            </a:pPr>
            <a:r>
              <a:rPr b="1" lang="en-US" sz="1400">
                <a:solidFill>
                  <a:srgbClr val="1D1D1B"/>
                </a:solidFill>
              </a:rPr>
              <a:t>Op schoolniveau</a:t>
            </a:r>
            <a:endParaRPr b="1" sz="1400">
              <a:solidFill>
                <a:srgbClr val="1D1D1B"/>
              </a:solidFill>
            </a:endParaRPr>
          </a:p>
          <a:p>
            <a:pPr indent="0" lvl="0" marL="0" rtl="0" algn="l">
              <a:lnSpc>
                <a:spcPct val="107916"/>
              </a:lnSpc>
              <a:spcBef>
                <a:spcPts val="1200"/>
              </a:spcBef>
              <a:spcAft>
                <a:spcPts val="0"/>
              </a:spcAft>
              <a:buClr>
                <a:schemeClr val="dk1"/>
              </a:buClr>
              <a:buSzPts val="1100"/>
              <a:buFont typeface="Arial"/>
              <a:buNone/>
            </a:pPr>
            <a:r>
              <a:rPr lang="en-US" sz="1400">
                <a:solidFill>
                  <a:srgbClr val="1D1D1B"/>
                </a:solidFill>
              </a:rPr>
              <a:t>Bespreek op schoolniveau de invloed van het </a:t>
            </a:r>
            <a:r>
              <a:rPr i="1" lang="en-US" sz="1400">
                <a:solidFill>
                  <a:srgbClr val="1D1D1B"/>
                </a:solidFill>
              </a:rPr>
              <a:t>verborgen curriculum - de </a:t>
            </a:r>
            <a:r>
              <a:rPr lang="en-US" sz="1400">
                <a:solidFill>
                  <a:srgbClr val="1D1D1B"/>
                </a:solidFill>
              </a:rPr>
              <a:t>onuitgesproken normen en waarden die in het dagelijkse schoolleven worden gecommuniceerd.</a:t>
            </a:r>
            <a:endParaRPr sz="1400">
              <a:solidFill>
                <a:srgbClr val="1D1D1B"/>
              </a:solidFill>
            </a:endParaRPr>
          </a:p>
          <a:p>
            <a:pPr indent="0" lvl="0" marL="0" rtl="0" algn="l">
              <a:lnSpc>
                <a:spcPct val="107916"/>
              </a:lnSpc>
              <a:spcBef>
                <a:spcPts val="1200"/>
              </a:spcBef>
              <a:spcAft>
                <a:spcPts val="0"/>
              </a:spcAft>
              <a:buClr>
                <a:schemeClr val="dk1"/>
              </a:buClr>
              <a:buSzPts val="1100"/>
              <a:buFont typeface="Arial"/>
              <a:buNone/>
            </a:pPr>
            <a:r>
              <a:rPr lang="en-US" sz="1400">
                <a:solidFill>
                  <a:srgbClr val="1D1D1B"/>
                </a:solidFill>
              </a:rPr>
              <a:t>Belangrijkste punten:</a:t>
            </a:r>
            <a:endParaRPr sz="1400">
              <a:solidFill>
                <a:srgbClr val="1D1D1B"/>
              </a:solidFill>
            </a:endParaRPr>
          </a:p>
          <a:p>
            <a:pPr indent="-317500" lvl="0" marL="457200" rtl="0" algn="l">
              <a:lnSpc>
                <a:spcPct val="107916"/>
              </a:lnSpc>
              <a:spcBef>
                <a:spcPts val="1200"/>
              </a:spcBef>
              <a:spcAft>
                <a:spcPts val="0"/>
              </a:spcAft>
              <a:buClr>
                <a:srgbClr val="1D1D1B"/>
              </a:buClr>
              <a:buSzPts val="1400"/>
              <a:buFont typeface="Calibri"/>
              <a:buChar char="●"/>
            </a:pPr>
            <a:r>
              <a:rPr lang="en-US" sz="1400">
                <a:solidFill>
                  <a:srgbClr val="1D1D1B"/>
                </a:solidFill>
              </a:rPr>
              <a:t>Scholen kunnen onbedoeld gendernormen versterken via materialen, verwachtingen van leerkrachten of zelfs welke leerlingen worden aangemoedigd om bepaalde vakken te volgen.</a:t>
            </a:r>
            <a:endParaRPr sz="1400">
              <a:solidFill>
                <a:srgbClr val="1D1D1B"/>
              </a:solidFill>
            </a:endParaRPr>
          </a:p>
          <a:p>
            <a:pPr indent="-317500" lvl="0" marL="457200" rtl="0" algn="l">
              <a:lnSpc>
                <a:spcPct val="107916"/>
              </a:lnSpc>
              <a:spcBef>
                <a:spcPts val="0"/>
              </a:spcBef>
              <a:spcAft>
                <a:spcPts val="0"/>
              </a:spcAft>
              <a:buClr>
                <a:srgbClr val="1D1D1B"/>
              </a:buClr>
              <a:buSzPts val="1400"/>
              <a:buFont typeface="Calibri"/>
              <a:buChar char="●"/>
            </a:pPr>
            <a:r>
              <a:rPr lang="en-US" sz="1400">
                <a:solidFill>
                  <a:srgbClr val="1D1D1B"/>
                </a:solidFill>
              </a:rPr>
              <a:t>Deze subtiele boodschappen kunnen de ideeën van leerlingen over hun eigen capaciteiten en mogelijke carrières vormgeven.</a:t>
            </a:r>
            <a:endParaRPr sz="1400">
              <a:solidFill>
                <a:srgbClr val="1D1D1B"/>
              </a:solidFill>
            </a:endParaRPr>
          </a:p>
          <a:p>
            <a:pPr indent="-317500" lvl="0" marL="457200" rtl="0" algn="l">
              <a:lnSpc>
                <a:spcPct val="107916"/>
              </a:lnSpc>
              <a:spcBef>
                <a:spcPts val="0"/>
              </a:spcBef>
              <a:spcAft>
                <a:spcPts val="0"/>
              </a:spcAft>
              <a:buClr>
                <a:srgbClr val="1D1D1B"/>
              </a:buClr>
              <a:buSzPts val="1400"/>
              <a:buFont typeface="Calibri"/>
              <a:buChar char="●"/>
            </a:pPr>
            <a:r>
              <a:rPr lang="en-US" sz="1400">
                <a:solidFill>
                  <a:srgbClr val="1D1D1B"/>
                </a:solidFill>
              </a:rPr>
              <a:t>Genderideologie op scholen kan van invloed zijn op het zelfvertrouwen en de motivatie van leerlingen op de lange termijn, vooral met betrekking tot informatica en bèta/techniek.</a:t>
            </a:r>
            <a:endParaRPr sz="1400">
              <a:solidFill>
                <a:srgbClr val="1D1D1B"/>
              </a:solidFill>
            </a:endParaRPr>
          </a:p>
          <a:p>
            <a:pPr indent="-317500" lvl="0" marL="457200" rtl="0" algn="l">
              <a:lnSpc>
                <a:spcPct val="107916"/>
              </a:lnSpc>
              <a:spcBef>
                <a:spcPts val="0"/>
              </a:spcBef>
              <a:spcAft>
                <a:spcPts val="0"/>
              </a:spcAft>
              <a:buClr>
                <a:srgbClr val="1D1D1B"/>
              </a:buClr>
              <a:buSzPts val="1400"/>
              <a:buFont typeface="Calibri"/>
              <a:buChar char="●"/>
            </a:pPr>
            <a:r>
              <a:rPr lang="en-US" sz="1400">
                <a:solidFill>
                  <a:srgbClr val="1D1D1B"/>
                </a:solidFill>
              </a:rPr>
              <a:t>De houding van leerkrachten beïnvloedt ook hoe leeftijdgenoten en zelfs ouders aankijken tegen het potentieel van meisjes en studenten uit genderminderheden in informatica en bèta/techniek - dit kan een domino-effect teweegbrengen.</a:t>
            </a:r>
            <a:endParaRPr sz="1400">
              <a:solidFill>
                <a:srgbClr val="1D1D1B"/>
              </a:solidFill>
            </a:endParaRPr>
          </a:p>
          <a:p>
            <a:pPr indent="0" lvl="0" marL="0" rtl="0" algn="l">
              <a:lnSpc>
                <a:spcPct val="107916"/>
              </a:lnSpc>
              <a:spcBef>
                <a:spcPts val="1200"/>
              </a:spcBef>
              <a:spcAft>
                <a:spcPts val="0"/>
              </a:spcAft>
              <a:buClr>
                <a:schemeClr val="dk1"/>
              </a:buClr>
              <a:buSzPts val="1100"/>
              <a:buFont typeface="Arial"/>
              <a:buNone/>
            </a:pPr>
            <a:r>
              <a:rPr i="1" lang="en-US" sz="1400">
                <a:solidFill>
                  <a:srgbClr val="1D1D1B"/>
                </a:solidFill>
              </a:rPr>
              <a:t>Discussiepunt:</a:t>
            </a:r>
            <a:r>
              <a:rPr lang="en-US" sz="1400">
                <a:solidFill>
                  <a:srgbClr val="1D1D1B"/>
                </a:solidFill>
              </a:rPr>
              <a:t> Wat zijn enkele voorbeelden van onuitgesproken boodschappen die scholen afgeven over wie "erbij hoort" in informatica of exacte vakken?</a:t>
            </a:r>
            <a:endParaRPr sz="1400">
              <a:solidFill>
                <a:srgbClr val="1D1D1B"/>
              </a:solidFill>
            </a:endParaRPr>
          </a:p>
          <a:p>
            <a:pPr indent="-317500" lvl="0" marL="457200" rtl="0" algn="l">
              <a:lnSpc>
                <a:spcPct val="107916"/>
              </a:lnSpc>
              <a:spcBef>
                <a:spcPts val="1200"/>
              </a:spcBef>
              <a:spcAft>
                <a:spcPts val="0"/>
              </a:spcAft>
              <a:buClr>
                <a:srgbClr val="1D1D1B"/>
              </a:buClr>
              <a:buSzPts val="1400"/>
              <a:buFont typeface="Calibri"/>
              <a:buAutoNum type="alphaUcPeriod"/>
            </a:pPr>
            <a:r>
              <a:rPr b="1" lang="en-US" sz="1400">
                <a:solidFill>
                  <a:srgbClr val="1D1D1B"/>
                </a:solidFill>
              </a:rPr>
              <a:t>Interacties tussen leerling en docent</a:t>
            </a:r>
            <a:endParaRPr b="1" sz="1400">
              <a:solidFill>
                <a:srgbClr val="1D1D1B"/>
              </a:solidFill>
            </a:endParaRPr>
          </a:p>
          <a:p>
            <a:pPr indent="0" lvl="0" marL="0" rtl="0" algn="l">
              <a:lnSpc>
                <a:spcPct val="107916"/>
              </a:lnSpc>
              <a:spcBef>
                <a:spcPts val="1200"/>
              </a:spcBef>
              <a:spcAft>
                <a:spcPts val="0"/>
              </a:spcAft>
              <a:buClr>
                <a:schemeClr val="dk1"/>
              </a:buClr>
              <a:buSzPts val="1100"/>
              <a:buFont typeface="Arial"/>
              <a:buNone/>
            </a:pPr>
            <a:r>
              <a:rPr lang="en-US" sz="1400">
                <a:solidFill>
                  <a:srgbClr val="1D1D1B"/>
                </a:solidFill>
              </a:rPr>
              <a:t>Leg uit hoe leerkrachten de deelname van leerlingen aan informatica kunnen beïnvloeden - zelfs onbedoeld.</a:t>
            </a:r>
            <a:endParaRPr sz="1400">
              <a:solidFill>
                <a:srgbClr val="1D1D1B"/>
              </a:solidFill>
            </a:endParaRPr>
          </a:p>
          <a:p>
            <a:pPr indent="0" lvl="0" marL="0" rtl="0" algn="l">
              <a:lnSpc>
                <a:spcPct val="107916"/>
              </a:lnSpc>
              <a:spcBef>
                <a:spcPts val="1200"/>
              </a:spcBef>
              <a:spcAft>
                <a:spcPts val="0"/>
              </a:spcAft>
              <a:buClr>
                <a:schemeClr val="dk1"/>
              </a:buClr>
              <a:buSzPts val="1100"/>
              <a:buFont typeface="Arial"/>
              <a:buNone/>
            </a:pPr>
            <a:r>
              <a:rPr lang="en-US" sz="1400">
                <a:solidFill>
                  <a:srgbClr val="1D1D1B"/>
                </a:solidFill>
              </a:rPr>
              <a:t>Belangrijkste punten:</a:t>
            </a:r>
            <a:endParaRPr sz="1400">
              <a:solidFill>
                <a:srgbClr val="1D1D1B"/>
              </a:solidFill>
            </a:endParaRPr>
          </a:p>
          <a:p>
            <a:pPr indent="-317500" lvl="0" marL="457200" rtl="0" algn="l">
              <a:lnSpc>
                <a:spcPct val="107916"/>
              </a:lnSpc>
              <a:spcBef>
                <a:spcPts val="1200"/>
              </a:spcBef>
              <a:spcAft>
                <a:spcPts val="0"/>
              </a:spcAft>
              <a:buClr>
                <a:srgbClr val="1D1D1B"/>
              </a:buClr>
              <a:buSzPts val="1400"/>
              <a:buFont typeface="Calibri"/>
              <a:buChar char="●"/>
            </a:pPr>
            <a:r>
              <a:rPr lang="en-US" sz="1400">
                <a:solidFill>
                  <a:srgbClr val="1D1D1B"/>
                </a:solidFill>
              </a:rPr>
              <a:t>Docenten kunnen (vaak onbewust) bevooroordeelde verwachtingen hebben van de capaciteiten van leerlingen en verschillend omgaan met jongens en meisjes in informatica- of bèta/technologielokalen. </a:t>
            </a:r>
            <a:endParaRPr sz="1400">
              <a:solidFill>
                <a:srgbClr val="1D1D1B"/>
              </a:solidFill>
            </a:endParaRPr>
          </a:p>
          <a:p>
            <a:pPr indent="-317500" lvl="0" marL="457200" rtl="0" algn="l">
              <a:lnSpc>
                <a:spcPct val="107916"/>
              </a:lnSpc>
              <a:spcBef>
                <a:spcPts val="0"/>
              </a:spcBef>
              <a:spcAft>
                <a:spcPts val="0"/>
              </a:spcAft>
              <a:buClr>
                <a:srgbClr val="1D1D1B"/>
              </a:buClr>
              <a:buSzPts val="1400"/>
              <a:buFont typeface="Calibri"/>
              <a:buChar char="●"/>
            </a:pPr>
            <a:r>
              <a:rPr lang="en-US" sz="1400">
                <a:solidFill>
                  <a:srgbClr val="1D1D1B"/>
                </a:solidFill>
              </a:rPr>
              <a:t>Jongens kunnen bijvoorbeeld meer uitdagende vragen krijgen, terwijl meisjes meer hulp krijgen of worden geprezen omdat ze het proberen in plaats van om hun capaciteiten.</a:t>
            </a:r>
            <a:endParaRPr sz="1400">
              <a:solidFill>
                <a:srgbClr val="1D1D1B"/>
              </a:solidFill>
            </a:endParaRPr>
          </a:p>
          <a:p>
            <a:pPr indent="-317500" lvl="0" marL="457200" rtl="0" algn="l">
              <a:lnSpc>
                <a:spcPct val="107916"/>
              </a:lnSpc>
              <a:spcBef>
                <a:spcPts val="0"/>
              </a:spcBef>
              <a:spcAft>
                <a:spcPts val="0"/>
              </a:spcAft>
              <a:buClr>
                <a:srgbClr val="1D1D1B"/>
              </a:buClr>
              <a:buSzPts val="1400"/>
              <a:buFont typeface="Calibri"/>
              <a:buChar char="●"/>
            </a:pPr>
            <a:r>
              <a:rPr lang="en-US" sz="1400">
                <a:solidFill>
                  <a:srgbClr val="1D1D1B"/>
                </a:solidFill>
              </a:rPr>
              <a:t>Deze patronen kunnen het idee versterken dat jongens "van nature getalenteerder" zijn in technische vakken.</a:t>
            </a:r>
            <a:endParaRPr sz="1400">
              <a:solidFill>
                <a:srgbClr val="1D1D1B"/>
              </a:solidFill>
            </a:endParaRPr>
          </a:p>
          <a:p>
            <a:pPr indent="-317500" lvl="0" marL="457200" rtl="0" algn="l">
              <a:lnSpc>
                <a:spcPct val="107916"/>
              </a:lnSpc>
              <a:spcBef>
                <a:spcPts val="0"/>
              </a:spcBef>
              <a:spcAft>
                <a:spcPts val="0"/>
              </a:spcAft>
              <a:buClr>
                <a:srgbClr val="1D1D1B"/>
              </a:buClr>
              <a:buSzPts val="1400"/>
              <a:buFont typeface="Calibri"/>
              <a:buChar char="●"/>
            </a:pPr>
            <a:r>
              <a:rPr lang="en-US" sz="1400">
                <a:solidFill>
                  <a:srgbClr val="1D1D1B"/>
                </a:solidFill>
              </a:rPr>
              <a:t>Meisjes en genderminderheden die het gevoel hebben dat ze anders behandeld worden, kunnen het gevoel krijgen dat ze er niet bij horen.</a:t>
            </a:r>
            <a:endParaRPr sz="1400">
              <a:solidFill>
                <a:srgbClr val="1D1D1B"/>
              </a:solidFill>
            </a:endParaRPr>
          </a:p>
          <a:p>
            <a:pPr indent="0" lvl="0" marL="0" rtl="0" algn="l">
              <a:lnSpc>
                <a:spcPct val="107916"/>
              </a:lnSpc>
              <a:spcBef>
                <a:spcPts val="1200"/>
              </a:spcBef>
              <a:spcAft>
                <a:spcPts val="0"/>
              </a:spcAft>
              <a:buClr>
                <a:schemeClr val="dk1"/>
              </a:buClr>
              <a:buSzPts val="1100"/>
              <a:buFont typeface="Arial"/>
              <a:buNone/>
            </a:pPr>
            <a:r>
              <a:rPr i="1" lang="en-US" sz="1400">
                <a:solidFill>
                  <a:srgbClr val="1D1D1B"/>
                </a:solidFill>
              </a:rPr>
              <a:t>Discussiepunt:</a:t>
            </a:r>
            <a:r>
              <a:rPr lang="en-US" sz="1400">
                <a:solidFill>
                  <a:srgbClr val="1D1D1B"/>
                </a:solidFill>
              </a:rPr>
              <a:t> Welke gedragingen of onderwijsstijlen in de klas kunnen meisjes en genderminderheden ondersteunen of ontmoedigen om voor bèta/techniek te kiezen?</a:t>
            </a:r>
            <a:endParaRPr sz="1400">
              <a:solidFill>
                <a:srgbClr val="1D1D1B"/>
              </a:solidFill>
            </a:endParaRPr>
          </a:p>
          <a:p>
            <a:pPr indent="-317500" lvl="0" marL="457200" rtl="0" algn="l">
              <a:lnSpc>
                <a:spcPct val="107916"/>
              </a:lnSpc>
              <a:spcBef>
                <a:spcPts val="1200"/>
              </a:spcBef>
              <a:spcAft>
                <a:spcPts val="0"/>
              </a:spcAft>
              <a:buClr>
                <a:srgbClr val="1D1D1B"/>
              </a:buClr>
              <a:buSzPts val="1400"/>
              <a:buFont typeface="Calibri"/>
              <a:buAutoNum type="alphaUcPeriod"/>
            </a:pPr>
            <a:r>
              <a:rPr b="1" lang="en-US" sz="1400">
                <a:solidFill>
                  <a:srgbClr val="1D1D1B"/>
                </a:solidFill>
              </a:rPr>
              <a:t>Collegiale dynamiek in de klas</a:t>
            </a:r>
            <a:endParaRPr b="1" sz="1400">
              <a:solidFill>
                <a:srgbClr val="1D1D1B"/>
              </a:solidFill>
            </a:endParaRPr>
          </a:p>
          <a:p>
            <a:pPr indent="0" lvl="0" marL="0" rtl="0" algn="l">
              <a:lnSpc>
                <a:spcPct val="107916"/>
              </a:lnSpc>
              <a:spcBef>
                <a:spcPts val="1200"/>
              </a:spcBef>
              <a:spcAft>
                <a:spcPts val="0"/>
              </a:spcAft>
              <a:buClr>
                <a:schemeClr val="dk1"/>
              </a:buClr>
              <a:buSzPts val="1100"/>
              <a:buFont typeface="Arial"/>
              <a:buNone/>
            </a:pPr>
            <a:r>
              <a:rPr lang="en-US" sz="1400">
                <a:solidFill>
                  <a:srgbClr val="1D1D1B"/>
                </a:solidFill>
              </a:rPr>
              <a:t>De sociale dynamiek tussen leerlingen, die net zo invloedrijk kan zijn als de interacties tussen leraar en leerling. Peer dynamics zijn vooral van invloed op leerlingen in het begin van het voortgezet onderwijs, wat een kritieke periode is voor meisjes en genderminderheden die hun interesse in informatica verliezen. </a:t>
            </a:r>
            <a:endParaRPr sz="1400">
              <a:solidFill>
                <a:srgbClr val="1D1D1B"/>
              </a:solidFill>
            </a:endParaRPr>
          </a:p>
          <a:p>
            <a:pPr indent="0" lvl="0" marL="0" rtl="0" algn="l">
              <a:lnSpc>
                <a:spcPct val="107916"/>
              </a:lnSpc>
              <a:spcBef>
                <a:spcPts val="1200"/>
              </a:spcBef>
              <a:spcAft>
                <a:spcPts val="0"/>
              </a:spcAft>
              <a:buClr>
                <a:schemeClr val="dk1"/>
              </a:buClr>
              <a:buSzPts val="1100"/>
              <a:buFont typeface="Arial"/>
              <a:buNone/>
            </a:pPr>
            <a:r>
              <a:rPr lang="en-US" sz="1400">
                <a:solidFill>
                  <a:srgbClr val="1D1D1B"/>
                </a:solidFill>
              </a:rPr>
              <a:t>Belangrijke punten:</a:t>
            </a:r>
            <a:endParaRPr sz="1400">
              <a:solidFill>
                <a:srgbClr val="1D1D1B"/>
              </a:solidFill>
            </a:endParaRPr>
          </a:p>
          <a:p>
            <a:pPr indent="-317500" lvl="0" marL="457200" rtl="0" algn="l">
              <a:lnSpc>
                <a:spcPct val="107916"/>
              </a:lnSpc>
              <a:spcBef>
                <a:spcPts val="1200"/>
              </a:spcBef>
              <a:spcAft>
                <a:spcPts val="0"/>
              </a:spcAft>
              <a:buClr>
                <a:srgbClr val="1D1D1B"/>
              </a:buClr>
              <a:buSzPts val="1400"/>
              <a:buFont typeface="Calibri"/>
              <a:buChar char="●"/>
            </a:pPr>
            <a:r>
              <a:rPr lang="en-US" sz="1400">
                <a:solidFill>
                  <a:srgbClr val="1D1D1B"/>
                </a:solidFill>
              </a:rPr>
              <a:t>Jongens kunnen meisjes en genderminderheden overschreeuwen of klassikale discussies domineren</a:t>
            </a:r>
            <a:endParaRPr sz="1400">
              <a:solidFill>
                <a:srgbClr val="1D1D1B"/>
              </a:solidFill>
            </a:endParaRPr>
          </a:p>
          <a:p>
            <a:pPr indent="-317500" lvl="0" marL="457200" rtl="0" algn="l">
              <a:lnSpc>
                <a:spcPct val="107916"/>
              </a:lnSpc>
              <a:spcBef>
                <a:spcPts val="0"/>
              </a:spcBef>
              <a:spcAft>
                <a:spcPts val="0"/>
              </a:spcAft>
              <a:buClr>
                <a:srgbClr val="1D1D1B"/>
              </a:buClr>
              <a:buSzPts val="1400"/>
              <a:buFont typeface="Calibri"/>
              <a:buChar char="●"/>
            </a:pPr>
            <a:r>
              <a:rPr lang="en-US" sz="1400">
                <a:solidFill>
                  <a:srgbClr val="1D1D1B"/>
                </a:solidFill>
              </a:rPr>
              <a:t>Peer groups kunnen zichzelf genderrollen toewijzen in groepsactiviteiten</a:t>
            </a:r>
            <a:endParaRPr sz="1400">
              <a:solidFill>
                <a:srgbClr val="1D1D1B"/>
              </a:solidFill>
            </a:endParaRPr>
          </a:p>
          <a:p>
            <a:pPr indent="-317500" lvl="0" marL="457200" rtl="0" algn="l">
              <a:lnSpc>
                <a:spcPct val="107916"/>
              </a:lnSpc>
              <a:spcBef>
                <a:spcPts val="0"/>
              </a:spcBef>
              <a:spcAft>
                <a:spcPts val="0"/>
              </a:spcAft>
              <a:buClr>
                <a:srgbClr val="1D1D1B"/>
              </a:buClr>
              <a:buSzPts val="1400"/>
              <a:buFont typeface="Calibri"/>
              <a:buChar char="●"/>
            </a:pPr>
            <a:r>
              <a:rPr lang="en-US" sz="1400">
                <a:solidFill>
                  <a:srgbClr val="1D1D1B"/>
                </a:solidFill>
              </a:rPr>
              <a:t>Meisjes en genderminderheden kunnen te maken krijgen met pesten, verkeerd geslachtsgebruik of uitsluiting wanneer ze deelnemen aan informatica.</a:t>
            </a:r>
            <a:endParaRPr sz="1400">
              <a:solidFill>
                <a:srgbClr val="1D1D1B"/>
              </a:solidFill>
            </a:endParaRPr>
          </a:p>
          <a:p>
            <a:pPr indent="-317500" lvl="0" marL="457200" rtl="0" algn="l">
              <a:lnSpc>
                <a:spcPct val="107916"/>
              </a:lnSpc>
              <a:spcBef>
                <a:spcPts val="0"/>
              </a:spcBef>
              <a:spcAft>
                <a:spcPts val="0"/>
              </a:spcAft>
              <a:buClr>
                <a:srgbClr val="1D1D1B"/>
              </a:buClr>
              <a:buSzPts val="1400"/>
              <a:buFont typeface="Calibri"/>
              <a:buChar char="●"/>
            </a:pPr>
            <a:r>
              <a:rPr lang="en-US" sz="1400">
                <a:solidFill>
                  <a:srgbClr val="1D1D1B"/>
                </a:solidFill>
              </a:rPr>
              <a:t>Seksistisch, homofoob of transfoob gedrag kan een onveilige of onwelkome omgeving creëren.</a:t>
            </a:r>
            <a:endParaRPr sz="1400">
              <a:solidFill>
                <a:srgbClr val="1D1D1B"/>
              </a:solidFill>
            </a:endParaRPr>
          </a:p>
          <a:p>
            <a:pPr indent="-317500" lvl="0" marL="457200" rtl="0" algn="l">
              <a:lnSpc>
                <a:spcPct val="107916"/>
              </a:lnSpc>
              <a:spcBef>
                <a:spcPts val="0"/>
              </a:spcBef>
              <a:spcAft>
                <a:spcPts val="0"/>
              </a:spcAft>
              <a:buClr>
                <a:srgbClr val="1D1D1B"/>
              </a:buClr>
              <a:buSzPts val="1400"/>
              <a:buFont typeface="Calibri"/>
              <a:buChar char="●"/>
            </a:pPr>
            <a:r>
              <a:rPr lang="en-US" sz="1400">
                <a:solidFill>
                  <a:srgbClr val="1D1D1B"/>
                </a:solidFill>
              </a:rPr>
              <a:t>Deze ervaringen kunnen meisjes en andere gemarginaliseerde leerlingen ontmoedigen om door te gaan met informatica en bèta/techniek.</a:t>
            </a:r>
            <a:endParaRPr sz="1400">
              <a:solidFill>
                <a:srgbClr val="1D1D1B"/>
              </a:solidFill>
            </a:endParaRPr>
          </a:p>
          <a:p>
            <a:pPr indent="-317500" lvl="0" marL="457200" rtl="0" algn="l">
              <a:lnSpc>
                <a:spcPct val="107916"/>
              </a:lnSpc>
              <a:spcBef>
                <a:spcPts val="0"/>
              </a:spcBef>
              <a:spcAft>
                <a:spcPts val="0"/>
              </a:spcAft>
              <a:buClr>
                <a:srgbClr val="1D1D1B"/>
              </a:buClr>
              <a:buSzPts val="1400"/>
              <a:buFont typeface="Calibri"/>
              <a:buChar char="●"/>
            </a:pPr>
            <a:r>
              <a:rPr lang="en-US" sz="1400">
                <a:solidFill>
                  <a:srgbClr val="1D1D1B"/>
                </a:solidFill>
              </a:rPr>
              <a:t>Docenten spelen een belangrijke rol bij het reageren op uitsluitingsgedrag en het bevorderen van inclusieve attitudes.</a:t>
            </a:r>
            <a:endParaRPr sz="1400">
              <a:solidFill>
                <a:srgbClr val="1D1D1B"/>
              </a:solidFill>
            </a:endParaRPr>
          </a:p>
          <a:p>
            <a:pPr indent="0" lvl="0" marL="0" rtl="0" algn="l">
              <a:lnSpc>
                <a:spcPct val="107916"/>
              </a:lnSpc>
              <a:spcBef>
                <a:spcPts val="1200"/>
              </a:spcBef>
              <a:spcAft>
                <a:spcPts val="1200"/>
              </a:spcAft>
              <a:buClr>
                <a:schemeClr val="dk1"/>
              </a:buClr>
              <a:buSzPts val="1100"/>
              <a:buFont typeface="Arial"/>
              <a:buNone/>
            </a:pPr>
            <a:r>
              <a:rPr i="1" lang="en-US" sz="1400">
                <a:solidFill>
                  <a:srgbClr val="1D1D1B"/>
                </a:solidFill>
              </a:rPr>
              <a:t>Discussiepromotie:</a:t>
            </a:r>
            <a:r>
              <a:rPr lang="en-US" sz="1400">
                <a:solidFill>
                  <a:srgbClr val="1D1D1B"/>
                </a:solidFill>
              </a:rPr>
              <a:t> Welke rol spelen klasgenoten bij het ondersteunen of wegduwen van anderen van informatica?</a:t>
            </a:r>
            <a:endParaRPr sz="1400">
              <a:solidFill>
                <a:srgbClr val="1D1D1B"/>
              </a:solidFill>
            </a:endParaRPr>
          </a:p>
        </p:txBody>
      </p:sp>
      <p:sp>
        <p:nvSpPr>
          <p:cNvPr id="206" name="Google Shape;206;g34baa110314_1_2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6" name="Shape 216"/>
        <p:cNvGrpSpPr/>
        <p:nvPr/>
      </p:nvGrpSpPr>
      <p:grpSpPr>
        <a:xfrm>
          <a:off x="0" y="0"/>
          <a:ext cx="0" cy="0"/>
          <a:chOff x="0" y="0"/>
          <a:chExt cx="0" cy="0"/>
        </a:xfrm>
      </p:grpSpPr>
      <p:sp>
        <p:nvSpPr>
          <p:cNvPr id="217" name="Google Shape;217;g34bc8fb6652_0_1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7916"/>
              </a:lnSpc>
              <a:spcBef>
                <a:spcPts val="0"/>
              </a:spcBef>
              <a:spcAft>
                <a:spcPts val="1000"/>
              </a:spcAft>
              <a:buClr>
                <a:schemeClr val="dk1"/>
              </a:buClr>
              <a:buSzPts val="1100"/>
              <a:buFont typeface="Arial"/>
              <a:buNone/>
            </a:pPr>
            <a:r>
              <a:rPr lang="en-US" sz="1500"/>
              <a:t>Een ecologisch raamwerk van factoren die van invloed zijn op de participatie, prestaties en doorstroming van meisjes en vrouwen in bèta/technische studies. Laat dit kort aan de leerlingen zien om hen te interesseren - ze kunnen deze bron vinden in de aanvullende bronnen. </a:t>
            </a:r>
            <a:endParaRPr sz="1500"/>
          </a:p>
        </p:txBody>
      </p:sp>
      <p:sp>
        <p:nvSpPr>
          <p:cNvPr id="218" name="Google Shape;218;g34bc8fb6652_0_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3" name="Shape 223"/>
        <p:cNvGrpSpPr/>
        <p:nvPr/>
      </p:nvGrpSpPr>
      <p:grpSpPr>
        <a:xfrm>
          <a:off x="0" y="0"/>
          <a:ext cx="0" cy="0"/>
          <a:chOff x="0" y="0"/>
          <a:chExt cx="0" cy="0"/>
        </a:xfrm>
      </p:grpSpPr>
      <p:sp>
        <p:nvSpPr>
          <p:cNvPr id="224" name="Google Shape;224;g34baa110314_1_4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sz="1400">
                <a:solidFill>
                  <a:srgbClr val="1D1D1B"/>
                </a:solidFill>
              </a:rPr>
              <a:t> Bewuste en onbewuste vooroordelen introduceren, in het bijzonder gendervooroordelen. Deelnemers ondersteunen bij een kritische zelfreflectie.</a:t>
            </a:r>
            <a:endParaRPr sz="1400">
              <a:solidFill>
                <a:srgbClr val="1D1D1B"/>
              </a:solidFill>
            </a:endParaRPr>
          </a:p>
          <a:p>
            <a:pPr indent="0" lvl="0" marL="0" rtl="0" algn="l">
              <a:lnSpc>
                <a:spcPct val="100000"/>
              </a:lnSpc>
              <a:spcBef>
                <a:spcPts val="0"/>
              </a:spcBef>
              <a:spcAft>
                <a:spcPts val="0"/>
              </a:spcAft>
              <a:buSzPts val="1400"/>
              <a:buNone/>
            </a:pPr>
            <a:r>
              <a:t/>
            </a:r>
            <a:endParaRPr sz="1400">
              <a:solidFill>
                <a:srgbClr val="1D1D1B"/>
              </a:solidFill>
            </a:endParaRPr>
          </a:p>
          <a:p>
            <a:pPr indent="-317500" lvl="0" marL="457200" rtl="0" algn="l">
              <a:lnSpc>
                <a:spcPct val="100000"/>
              </a:lnSpc>
              <a:spcBef>
                <a:spcPts val="0"/>
              </a:spcBef>
              <a:spcAft>
                <a:spcPts val="0"/>
              </a:spcAft>
              <a:buClr>
                <a:srgbClr val="1D1D1B"/>
              </a:buClr>
              <a:buSzPts val="1400"/>
              <a:buFont typeface="Calibri"/>
              <a:buChar char="●"/>
            </a:pPr>
            <a:r>
              <a:rPr lang="en-US" sz="1400">
                <a:solidFill>
                  <a:srgbClr val="1D1D1B"/>
                </a:solidFill>
              </a:rPr>
              <a:t>Introduceer het onderwerp onbewuste vooroordelen door middel van </a:t>
            </a:r>
            <a:r>
              <a:rPr lang="en-US" sz="1400" u="sng">
                <a:solidFill>
                  <a:srgbClr val="1155CC"/>
                </a:solidFill>
                <a:hlinkClick r:id="rId2">
                  <a:extLst>
                    <a:ext uri="{A12FA001-AC4F-418D-AE19-62706E023703}">
                      <ahyp:hlinkClr val="tx"/>
                    </a:ext>
                  </a:extLst>
                </a:hlinkClick>
              </a:rPr>
              <a:t>deze </a:t>
            </a:r>
            <a:r>
              <a:rPr lang="en-US" sz="1400">
                <a:solidFill>
                  <a:srgbClr val="1D1D1B"/>
                </a:solidFill>
              </a:rPr>
              <a:t>video</a:t>
            </a:r>
            <a:endParaRPr sz="1400">
              <a:solidFill>
                <a:srgbClr val="1D1D1B"/>
              </a:solidFill>
            </a:endParaRPr>
          </a:p>
          <a:p>
            <a:pPr indent="-317500" lvl="0" marL="457200" rtl="0" algn="l">
              <a:lnSpc>
                <a:spcPct val="100000"/>
              </a:lnSpc>
              <a:spcBef>
                <a:spcPts val="0"/>
              </a:spcBef>
              <a:spcAft>
                <a:spcPts val="0"/>
              </a:spcAft>
              <a:buClr>
                <a:srgbClr val="1D1D1B"/>
              </a:buClr>
              <a:buSzPts val="1400"/>
              <a:buFont typeface="Calibri"/>
              <a:buChar char="●"/>
            </a:pPr>
            <a:r>
              <a:rPr lang="en-US" sz="1400">
                <a:solidFill>
                  <a:srgbClr val="1D1D1B"/>
                </a:solidFill>
              </a:rPr>
              <a:t>Faciliteer een discussie over bewuste en onbewuste vooroordelen, vraag de deelnemers te reageren op de video en deel voorbeelden waarin we bevooroordeeld hebben gedacht of gehandeld. </a:t>
            </a:r>
            <a:endParaRPr sz="1400">
              <a:solidFill>
                <a:srgbClr val="1D1D1B"/>
              </a:solidFill>
            </a:endParaRPr>
          </a:p>
          <a:p>
            <a:pPr indent="-317500" lvl="0" marL="457200" rtl="0" algn="l">
              <a:lnSpc>
                <a:spcPct val="100000"/>
              </a:lnSpc>
              <a:spcBef>
                <a:spcPts val="0"/>
              </a:spcBef>
              <a:spcAft>
                <a:spcPts val="0"/>
              </a:spcAft>
              <a:buClr>
                <a:srgbClr val="1D1D1B"/>
              </a:buClr>
              <a:buSzPts val="1400"/>
              <a:buFont typeface="Calibri"/>
              <a:buChar char="●"/>
            </a:pPr>
            <a:r>
              <a:rPr lang="en-US" sz="1400">
                <a:solidFill>
                  <a:srgbClr val="1D1D1B"/>
                </a:solidFill>
              </a:rPr>
              <a:t>Op de dia staan enkele vragen voor zelfreflectie.</a:t>
            </a:r>
            <a:endParaRPr sz="1400">
              <a:solidFill>
                <a:srgbClr val="2B454E"/>
              </a:solidFill>
            </a:endParaRPr>
          </a:p>
        </p:txBody>
      </p:sp>
      <p:sp>
        <p:nvSpPr>
          <p:cNvPr id="225" name="Google Shape;225;g34baa110314_1_4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1" name="Shape 231"/>
        <p:cNvGrpSpPr/>
        <p:nvPr/>
      </p:nvGrpSpPr>
      <p:grpSpPr>
        <a:xfrm>
          <a:off x="0" y="0"/>
          <a:ext cx="0" cy="0"/>
          <a:chOff x="0" y="0"/>
          <a:chExt cx="0" cy="0"/>
        </a:xfrm>
      </p:grpSpPr>
      <p:sp>
        <p:nvSpPr>
          <p:cNvPr id="232" name="Google Shape;232;g34baa110314_1_4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7916"/>
              </a:lnSpc>
              <a:spcBef>
                <a:spcPts val="0"/>
              </a:spcBef>
              <a:spcAft>
                <a:spcPts val="0"/>
              </a:spcAft>
              <a:buClr>
                <a:schemeClr val="dk1"/>
              </a:buClr>
              <a:buSzPts val="1100"/>
              <a:buFont typeface="Arial"/>
              <a:buNone/>
            </a:pPr>
            <a:r>
              <a:rPr lang="en-US" sz="1400">
                <a:solidFill>
                  <a:srgbClr val="1D1D1B"/>
                </a:solidFill>
              </a:rPr>
              <a:t>Bespreek de impact van genderspecifieke taal en stereotypen in informaticaonderwijs, -middelen en -beoordelingen, inclusief de bevordering van diverse rolmodellen. Zorg ervoor dat deze discussie is afgestemd op de lokale context, rekening houdend met nationaal beleid met betrekking tot jongeren en genderidentiteit en -erkenning. Nodig, indien nodig/passend, docenten uit om te vertellen over de uitdagingen waarmee zij worden geconfronteerd bij het ondersteunen van leerlingen die tot een genderminderheid behoren en mogelijke strategieën om ervoor te zorgen dat deze leerlingen zich veilig, gezien en gerespecteerd voelen. </a:t>
            </a:r>
            <a:endParaRPr sz="1400"/>
          </a:p>
        </p:txBody>
      </p:sp>
      <p:sp>
        <p:nvSpPr>
          <p:cNvPr id="233" name="Google Shape;233;g34baa110314_1_4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8" name="Shape 238"/>
        <p:cNvGrpSpPr/>
        <p:nvPr/>
      </p:nvGrpSpPr>
      <p:grpSpPr>
        <a:xfrm>
          <a:off x="0" y="0"/>
          <a:ext cx="0" cy="0"/>
          <a:chOff x="0" y="0"/>
          <a:chExt cx="0" cy="0"/>
        </a:xfrm>
      </p:grpSpPr>
      <p:sp>
        <p:nvSpPr>
          <p:cNvPr id="239" name="Google Shape;239;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100"/>
              <a:buFont typeface="Arial"/>
              <a:buNone/>
            </a:pPr>
            <a:r>
              <a:rPr b="1" lang="en-US" sz="1400">
                <a:solidFill>
                  <a:srgbClr val="1D1D1B"/>
                </a:solidFill>
              </a:rPr>
              <a:t>Activiteit 2: Genderinclusief taalgebruik in informaticalessen</a:t>
            </a:r>
            <a:endParaRPr sz="1400">
              <a:solidFill>
                <a:srgbClr val="2B454E"/>
              </a:solidFill>
            </a:endParaRPr>
          </a:p>
          <a:p>
            <a:pPr indent="0" lvl="0" marL="0" rtl="0" algn="l">
              <a:lnSpc>
                <a:spcPct val="90000"/>
              </a:lnSpc>
              <a:spcBef>
                <a:spcPts val="1000"/>
              </a:spcBef>
              <a:spcAft>
                <a:spcPts val="0"/>
              </a:spcAft>
              <a:buSzPts val="1400"/>
              <a:buNone/>
            </a:pPr>
            <a:r>
              <a:t/>
            </a:r>
            <a:endParaRPr sz="1400">
              <a:solidFill>
                <a:srgbClr val="2B454E"/>
              </a:solidFill>
            </a:endParaRPr>
          </a:p>
          <a:p>
            <a:pPr indent="-317500" lvl="0" marL="457200" rtl="0" algn="l">
              <a:lnSpc>
                <a:spcPct val="90000"/>
              </a:lnSpc>
              <a:spcBef>
                <a:spcPts val="0"/>
              </a:spcBef>
              <a:spcAft>
                <a:spcPts val="0"/>
              </a:spcAft>
              <a:buClr>
                <a:srgbClr val="2B454E"/>
              </a:buClr>
              <a:buSzPts val="1400"/>
              <a:buAutoNum type="arabicPeriod"/>
            </a:pPr>
            <a:r>
              <a:rPr lang="en-US" sz="1400">
                <a:solidFill>
                  <a:srgbClr val="2B454E"/>
                </a:solidFill>
              </a:rPr>
              <a:t>Herziening van het scenario: </a:t>
            </a:r>
            <a:r>
              <a:rPr lang="en-US" sz="1400">
                <a:solidFill>
                  <a:srgbClr val="1D1D1B"/>
                </a:solidFill>
              </a:rPr>
              <a:t>Geef de deelnemers korte klassikale dialogen, lesinstructies of feedbackvoorbeelden met gendergebaseerd taalgebruik. De docenten herschrijven ze met inclusieve termen en een evenwichtige weergave.</a:t>
            </a:r>
            <a:br>
              <a:rPr lang="en-US" sz="1400">
                <a:solidFill>
                  <a:srgbClr val="1D1D1B"/>
                </a:solidFill>
              </a:rPr>
            </a:br>
            <a:endParaRPr sz="1400">
              <a:solidFill>
                <a:srgbClr val="1D1D1B"/>
              </a:solidFill>
            </a:endParaRPr>
          </a:p>
          <a:p>
            <a:pPr indent="-317500" lvl="0" marL="457200" rtl="0" algn="l">
              <a:lnSpc>
                <a:spcPct val="90000"/>
              </a:lnSpc>
              <a:spcBef>
                <a:spcPts val="0"/>
              </a:spcBef>
              <a:spcAft>
                <a:spcPts val="0"/>
              </a:spcAft>
              <a:buClr>
                <a:srgbClr val="2B454E"/>
              </a:buClr>
              <a:buSzPts val="1400"/>
              <a:buAutoNum type="arabicPeriod"/>
            </a:pPr>
            <a:r>
              <a:rPr lang="en-US" sz="1400">
                <a:solidFill>
                  <a:srgbClr val="2B454E"/>
                </a:solidFill>
              </a:rPr>
              <a:t>Reflectie: </a:t>
            </a:r>
            <a:r>
              <a:rPr lang="en-US" sz="1400">
                <a:solidFill>
                  <a:srgbClr val="1D1D1B"/>
                </a:solidFill>
              </a:rPr>
              <a:t>Groepen delen hun herziene teksten en bespreken hoe subtiele taalveranderingen een verschil kunnen maken voor inclusiviteit in de klas.</a:t>
            </a:r>
            <a:endParaRPr sz="1400"/>
          </a:p>
        </p:txBody>
      </p:sp>
      <p:sp>
        <p:nvSpPr>
          <p:cNvPr id="240" name="Google Shape;240;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4" name="Shape 244"/>
        <p:cNvGrpSpPr/>
        <p:nvPr/>
      </p:nvGrpSpPr>
      <p:grpSpPr>
        <a:xfrm>
          <a:off x="0" y="0"/>
          <a:ext cx="0" cy="0"/>
          <a:chOff x="0" y="0"/>
          <a:chExt cx="0" cy="0"/>
        </a:xfrm>
      </p:grpSpPr>
      <p:sp>
        <p:nvSpPr>
          <p:cNvPr id="245" name="Google Shape;245;g34bc8fb6652_0_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1" marL="0" rtl="0" algn="l">
              <a:lnSpc>
                <a:spcPct val="90000"/>
              </a:lnSpc>
              <a:spcBef>
                <a:spcPts val="0"/>
              </a:spcBef>
              <a:spcAft>
                <a:spcPts val="0"/>
              </a:spcAft>
              <a:buClr>
                <a:srgbClr val="2B454E"/>
              </a:buClr>
              <a:buSzPts val="1800"/>
              <a:buFont typeface="Arial"/>
              <a:buNone/>
            </a:pPr>
            <a:r>
              <a:rPr lang="en-US" sz="1400"/>
              <a:t>Benadruk het belang van het normaliseren van mislukking en het aanmoedigen van doorzettingsvermogen. Hoewel falen een natuurlijk en noodzakelijk onderdeel is van het leren in informatica, internaliseren meisjes en genderminderheden fouten vaak als een gebrek aan bekwaamheid, wat hen kan ontmoedigen om door te gaan. Moedig docenten aan om vallen en opstaan te normaliseren, debugging en probleemoplossing te benadrukken als essentiële vaardigheden en doorzettingsvermogen te prijzen. Dit helpt om zelfvertrouwen op te bouwen en ondersteunt een meer inclusieve, op groei gerichte klasomgeving.</a:t>
            </a:r>
            <a:endParaRPr sz="1400"/>
          </a:p>
          <a:p>
            <a:pPr indent="0" lvl="1" marL="0" rtl="0" algn="l">
              <a:lnSpc>
                <a:spcPct val="90000"/>
              </a:lnSpc>
              <a:spcBef>
                <a:spcPts val="0"/>
              </a:spcBef>
              <a:spcAft>
                <a:spcPts val="0"/>
              </a:spcAft>
              <a:buClr>
                <a:srgbClr val="2B454E"/>
              </a:buClr>
              <a:buSzPts val="1800"/>
              <a:buFont typeface="Arial"/>
              <a:buNone/>
            </a:pPr>
            <a:r>
              <a:t/>
            </a:r>
            <a:endParaRPr sz="1400"/>
          </a:p>
          <a:p>
            <a:pPr indent="0" lvl="1" marL="0" rtl="0" algn="l">
              <a:lnSpc>
                <a:spcPct val="90000"/>
              </a:lnSpc>
              <a:spcBef>
                <a:spcPts val="0"/>
              </a:spcBef>
              <a:spcAft>
                <a:spcPts val="0"/>
              </a:spcAft>
              <a:buClr>
                <a:srgbClr val="2B454E"/>
              </a:buClr>
              <a:buSzPts val="1800"/>
              <a:buFont typeface="Arial"/>
              <a:buNone/>
            </a:pPr>
            <a:r>
              <a:rPr lang="en-US" sz="1400"/>
              <a:t>Belangrijkste gespreksonderwerpen:</a:t>
            </a:r>
            <a:endParaRPr sz="1400"/>
          </a:p>
          <a:p>
            <a:pPr indent="-317500" lvl="0" marL="457200" rtl="0" algn="l">
              <a:lnSpc>
                <a:spcPct val="115000"/>
              </a:lnSpc>
              <a:spcBef>
                <a:spcPts val="1200"/>
              </a:spcBef>
              <a:spcAft>
                <a:spcPts val="0"/>
              </a:spcAft>
              <a:buClr>
                <a:schemeClr val="dk1"/>
              </a:buClr>
              <a:buSzPts val="1400"/>
              <a:buFont typeface="Calibri"/>
              <a:buChar char="●"/>
            </a:pPr>
            <a:r>
              <a:rPr lang="en-US" sz="1400"/>
              <a:t>Meisjes en genderminderheden hebben vaak minder zelfvertrouwen in informatica en bèta/techniek. Dit kan ertoe leiden dat ze denken dat fouten betekenen dat ze "er niet goed in zijn" - een schadelijke, zelfvervullende denkwijze. Jongens daarentegen schrijven mislukkingen eerder toe aan inspanning of voorbereiding, niet aan aanleg.</a:t>
            </a:r>
            <a:endParaRPr sz="1400"/>
          </a:p>
          <a:p>
            <a:pPr indent="-317500" lvl="0" marL="457200" rtl="0" algn="l">
              <a:lnSpc>
                <a:spcPct val="115000"/>
              </a:lnSpc>
              <a:spcBef>
                <a:spcPts val="0"/>
              </a:spcBef>
              <a:spcAft>
                <a:spcPts val="0"/>
              </a:spcAft>
              <a:buClr>
                <a:schemeClr val="dk1"/>
              </a:buClr>
              <a:buSzPts val="1400"/>
              <a:buFont typeface="Calibri"/>
              <a:buChar char="●"/>
            </a:pPr>
            <a:r>
              <a:rPr lang="en-US" sz="1400"/>
              <a:t>Fouten zijn echter geen tegenslagen - ze zijn een natuurlijk en essentieel onderdeel van het leren in de informatica. Benadruk </a:t>
            </a:r>
            <a:r>
              <a:rPr i="1" lang="en-US" sz="1400"/>
              <a:t>vallen en opstaan </a:t>
            </a:r>
            <a:r>
              <a:rPr lang="en-US" sz="1400"/>
              <a:t>als een geldig en waardevol proces bij het programmeren en ontwerpen van systemen.</a:t>
            </a:r>
            <a:endParaRPr sz="1400"/>
          </a:p>
          <a:p>
            <a:pPr indent="-317500" lvl="0" marL="457200" rtl="0" algn="l">
              <a:lnSpc>
                <a:spcPct val="115000"/>
              </a:lnSpc>
              <a:spcBef>
                <a:spcPts val="0"/>
              </a:spcBef>
              <a:spcAft>
                <a:spcPts val="0"/>
              </a:spcAft>
              <a:buClr>
                <a:schemeClr val="dk1"/>
              </a:buClr>
              <a:buSzPts val="1400"/>
              <a:buFont typeface="Calibri"/>
              <a:buChar char="●"/>
            </a:pPr>
            <a:r>
              <a:rPr lang="en-US" sz="1400"/>
              <a:t>Docenten kunnen dit tegengaan door:</a:t>
            </a:r>
            <a:endParaRPr sz="1400"/>
          </a:p>
          <a:p>
            <a:pPr indent="-317500" lvl="1" marL="914400" rtl="0" algn="l">
              <a:lnSpc>
                <a:spcPct val="115000"/>
              </a:lnSpc>
              <a:spcBef>
                <a:spcPts val="0"/>
              </a:spcBef>
              <a:spcAft>
                <a:spcPts val="0"/>
              </a:spcAft>
              <a:buClr>
                <a:schemeClr val="dk1"/>
              </a:buClr>
              <a:buSzPts val="1400"/>
              <a:buFont typeface="Calibri"/>
              <a:buChar char="○"/>
            </a:pPr>
            <a:r>
              <a:rPr lang="en-US" sz="1400"/>
              <a:t>Openlijk praten over falen als een stap naar leren.</a:t>
            </a:r>
            <a:endParaRPr sz="1400"/>
          </a:p>
          <a:p>
            <a:pPr indent="-317500" lvl="1" marL="914400" rtl="0" algn="l">
              <a:lnSpc>
                <a:spcPct val="115000"/>
              </a:lnSpc>
              <a:spcBef>
                <a:spcPts val="0"/>
              </a:spcBef>
              <a:spcAft>
                <a:spcPts val="0"/>
              </a:spcAft>
              <a:buClr>
                <a:schemeClr val="dk1"/>
              </a:buClr>
              <a:buSzPts val="1400"/>
              <a:buFont typeface="Calibri"/>
              <a:buChar char="○"/>
            </a:pPr>
            <a:r>
              <a:rPr lang="en-US" sz="1400"/>
              <a:t>Een groeimindset te modelleren: "We leren door te doen, en soms door te falen."</a:t>
            </a:r>
            <a:endParaRPr sz="1400"/>
          </a:p>
          <a:p>
            <a:pPr indent="-317500" lvl="1" marL="914400" rtl="0" algn="l">
              <a:lnSpc>
                <a:spcPct val="115000"/>
              </a:lnSpc>
              <a:spcBef>
                <a:spcPts val="0"/>
              </a:spcBef>
              <a:spcAft>
                <a:spcPts val="0"/>
              </a:spcAft>
              <a:buClr>
                <a:schemeClr val="dk1"/>
              </a:buClr>
              <a:buSzPts val="1400"/>
              <a:buFont typeface="Calibri"/>
              <a:buChar char="○"/>
            </a:pPr>
            <a:r>
              <a:rPr lang="en-US" sz="1400"/>
              <a:t>Doorzettingsvermogen aan te moedigen, niet alleen juiste antwoorden.</a:t>
            </a:r>
            <a:endParaRPr sz="1400"/>
          </a:p>
          <a:p>
            <a:pPr indent="-317500" lvl="1" marL="914400" rtl="0" algn="l">
              <a:lnSpc>
                <a:spcPct val="115000"/>
              </a:lnSpc>
              <a:spcBef>
                <a:spcPts val="0"/>
              </a:spcBef>
              <a:spcAft>
                <a:spcPts val="0"/>
              </a:spcAft>
              <a:buClr>
                <a:schemeClr val="dk1"/>
              </a:buClr>
              <a:buSzPts val="1400"/>
              <a:buFont typeface="Calibri"/>
              <a:buChar char="○"/>
            </a:pPr>
            <a:r>
              <a:rPr lang="en-US" sz="1400"/>
              <a:t>Benadrukken dat </a:t>
            </a:r>
            <a:r>
              <a:rPr i="1" lang="en-US" sz="1400"/>
              <a:t>debuggen, reviseren en problemen oplossen </a:t>
            </a:r>
            <a:r>
              <a:rPr lang="en-US" sz="1400"/>
              <a:t>normale onderdelen van het werk zijn.</a:t>
            </a:r>
            <a:endParaRPr sz="1400"/>
          </a:p>
          <a:p>
            <a:pPr indent="-317500" lvl="1" marL="914400" rtl="0" algn="l">
              <a:lnSpc>
                <a:spcPct val="115000"/>
              </a:lnSpc>
              <a:spcBef>
                <a:spcPts val="0"/>
              </a:spcBef>
              <a:spcAft>
                <a:spcPts val="0"/>
              </a:spcAft>
              <a:buClr>
                <a:schemeClr val="dk1"/>
              </a:buClr>
              <a:buSzPts val="1400"/>
              <a:buFont typeface="Calibri"/>
              <a:buChar char="○"/>
            </a:pPr>
            <a:r>
              <a:rPr lang="en-US" sz="1400"/>
              <a:t>Alle leerlingen helpen, vooral meisjes en genderminderheden, om fouten te zien als kansen om te groeien.</a:t>
            </a:r>
            <a:endParaRPr sz="1400"/>
          </a:p>
        </p:txBody>
      </p:sp>
      <p:sp>
        <p:nvSpPr>
          <p:cNvPr id="246" name="Google Shape;246;g34bc8fb6652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1" name="Shape 251"/>
        <p:cNvGrpSpPr/>
        <p:nvPr/>
      </p:nvGrpSpPr>
      <p:grpSpPr>
        <a:xfrm>
          <a:off x="0" y="0"/>
          <a:ext cx="0" cy="0"/>
          <a:chOff x="0" y="0"/>
          <a:chExt cx="0" cy="0"/>
        </a:xfrm>
      </p:grpSpPr>
      <p:sp>
        <p:nvSpPr>
          <p:cNvPr id="252" name="Google Shape;252;g34bc8fb6652_0_1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Clr>
                <a:schemeClr val="dk1"/>
              </a:buClr>
              <a:buSzPts val="1100"/>
              <a:buFont typeface="Arial"/>
              <a:buNone/>
            </a:pPr>
            <a:r>
              <a:rPr lang="en-US" sz="1400"/>
              <a:t>Bespreek het belang van het aanmoedigen van betrokkenheid bij informatica buiten het klaslokaal.</a:t>
            </a:r>
            <a:endParaRPr sz="1400"/>
          </a:p>
          <a:p>
            <a:pPr indent="-317500" lvl="0" marL="457200" rtl="0" algn="l">
              <a:lnSpc>
                <a:spcPct val="115000"/>
              </a:lnSpc>
              <a:spcBef>
                <a:spcPts val="1200"/>
              </a:spcBef>
              <a:spcAft>
                <a:spcPts val="0"/>
              </a:spcAft>
              <a:buSzPts val="1400"/>
              <a:buChar char="●"/>
            </a:pPr>
            <a:r>
              <a:rPr lang="en-US" sz="1400"/>
              <a:t>Door het leren buiten het klaslokaal uit te breiden, kunnen leerlingen de werkelijke waarde van informatica inzien. Het aanmoedigen van deelname aan coderingsclubs, -kampen of -wedstrijden - vooral gericht op meisjes en ondervertegenwoordigde groepen - kan zelfvertrouwen kweken en interesse op de lange termijn wekken.</a:t>
            </a:r>
            <a:endParaRPr sz="1400"/>
          </a:p>
          <a:p>
            <a:pPr indent="-317500" lvl="0" marL="457200" rtl="0" algn="l">
              <a:lnSpc>
                <a:spcPct val="115000"/>
              </a:lnSpc>
              <a:spcBef>
                <a:spcPts val="0"/>
              </a:spcBef>
              <a:spcAft>
                <a:spcPts val="0"/>
              </a:spcAft>
              <a:buSzPts val="1400"/>
              <a:buChar char="●"/>
            </a:pPr>
            <a:r>
              <a:rPr lang="en-US" sz="1400"/>
              <a:t>Vroege blootstelling aan codering of probleemoplossende spellen kan de basis leggen voor toekomstige betrokkenheid. Leraren kunnen de interesse ook stimuleren door informatica te koppelen aan echte problemen, zoals het gebruik van AI in de gezondheidszorg of milieuwetenschappen. Deze voorbeelden helpen leerlingen, vooral meisjes en genderminderheden, om te zien hoe technologie een verschil kan maken op gebieden die hen na aan het hart liggen.</a:t>
            </a:r>
            <a:endParaRPr sz="1400"/>
          </a:p>
          <a:p>
            <a:pPr indent="-317500" lvl="0" marL="457200" rtl="0" algn="l">
              <a:lnSpc>
                <a:spcPct val="115000"/>
              </a:lnSpc>
              <a:spcBef>
                <a:spcPts val="0"/>
              </a:spcBef>
              <a:spcAft>
                <a:spcPts val="0"/>
              </a:spcAft>
              <a:buSzPts val="1400"/>
              <a:buChar char="●"/>
            </a:pPr>
            <a:r>
              <a:rPr lang="en-US" sz="1400"/>
              <a:t>Door diverse rolmodellen te introduceren - gastsprekers, alumni of professionals - die hun ervaringen delen, kunnen leerlingen toekomstige technische paden visualiseren en het gevoel krijgen dat ze bij het vakgebied horen.</a:t>
            </a:r>
            <a:endParaRPr sz="1400"/>
          </a:p>
        </p:txBody>
      </p:sp>
      <p:sp>
        <p:nvSpPr>
          <p:cNvPr id="253" name="Google Shape;253;g34bc8fb6652_0_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7" name="Shape 257"/>
        <p:cNvGrpSpPr/>
        <p:nvPr/>
      </p:nvGrpSpPr>
      <p:grpSpPr>
        <a:xfrm>
          <a:off x="0" y="0"/>
          <a:ext cx="0" cy="0"/>
          <a:chOff x="0" y="0"/>
          <a:chExt cx="0" cy="0"/>
        </a:xfrm>
      </p:grpSpPr>
      <p:sp>
        <p:nvSpPr>
          <p:cNvPr id="258" name="Google Shape;258;g34bf62e773a_0_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SzPts val="1400"/>
              <a:buNone/>
            </a:pPr>
            <a:r>
              <a:rPr lang="en-US" sz="1400"/>
              <a:t>Introduceer de drie pedagogische strategieën in de tabel hierboven en benadruk hoe elk van deze strategieën kan helpen om genderintegratie te bevorderen. Bespreek hoe ze verband houden met authentiek leren. </a:t>
            </a:r>
            <a:endParaRPr sz="1400"/>
          </a:p>
          <a:p>
            <a:pPr indent="0" lvl="0" marL="0" rtl="0" algn="l">
              <a:lnSpc>
                <a:spcPct val="115000"/>
              </a:lnSpc>
              <a:spcBef>
                <a:spcPts val="1200"/>
              </a:spcBef>
              <a:spcAft>
                <a:spcPts val="0"/>
              </a:spcAft>
              <a:buSzPts val="1400"/>
              <a:buNone/>
            </a:pPr>
            <a:r>
              <a:rPr lang="en-US" sz="1400"/>
              <a:t>Activiteit 3: </a:t>
            </a:r>
            <a:endParaRPr sz="1400"/>
          </a:p>
          <a:p>
            <a:pPr indent="-317500" lvl="0" marL="457200" rtl="0" algn="l">
              <a:lnSpc>
                <a:spcPct val="100000"/>
              </a:lnSpc>
              <a:spcBef>
                <a:spcPts val="1200"/>
              </a:spcBef>
              <a:spcAft>
                <a:spcPts val="0"/>
              </a:spcAft>
              <a:buClr>
                <a:srgbClr val="1D1D1B"/>
              </a:buClr>
              <a:buSzPts val="1400"/>
              <a:buFont typeface="Calibri"/>
              <a:buAutoNum type="arabicParenR"/>
            </a:pPr>
            <a:r>
              <a:rPr lang="en-US" sz="1400">
                <a:solidFill>
                  <a:srgbClr val="1D1D1B"/>
                </a:solidFill>
              </a:rPr>
              <a:t>Groepswerk: verdeel de deelnemers in groepen en wijs elk van de groepen een van de drie strategieën toe. Geef de klas een traditioneel lesplan voor een onderwerp uit het informaticacurriculum. Elke groep stelt een alternatieve methode voor om dit materiaal te onderwijzen met behulp van de aan hen toegewezen strategie.</a:t>
            </a:r>
            <a:endParaRPr sz="1400">
              <a:solidFill>
                <a:srgbClr val="1D1D1B"/>
              </a:solidFill>
            </a:endParaRPr>
          </a:p>
          <a:p>
            <a:pPr indent="-317500" lvl="0" marL="457200" rtl="0" algn="l">
              <a:lnSpc>
                <a:spcPct val="100000"/>
              </a:lnSpc>
              <a:spcBef>
                <a:spcPts val="0"/>
              </a:spcBef>
              <a:spcAft>
                <a:spcPts val="0"/>
              </a:spcAft>
              <a:buClr>
                <a:srgbClr val="1D1D1B"/>
              </a:buClr>
              <a:buSzPts val="1400"/>
              <a:buFont typeface="Calibri"/>
              <a:buAutoNum type="arabicParenR"/>
            </a:pPr>
            <a:r>
              <a:rPr lang="en-US" sz="1400">
                <a:solidFill>
                  <a:srgbClr val="1D1D1B"/>
                </a:solidFill>
              </a:rPr>
              <a:t>Presentaties: de groepen presenteren kort hun lesplannen aan de klas.</a:t>
            </a:r>
            <a:endParaRPr sz="1400">
              <a:solidFill>
                <a:srgbClr val="1D1D1B"/>
              </a:solidFill>
            </a:endParaRPr>
          </a:p>
          <a:p>
            <a:pPr indent="0" lvl="0" marL="0" rtl="0" algn="l">
              <a:lnSpc>
                <a:spcPct val="115000"/>
              </a:lnSpc>
              <a:spcBef>
                <a:spcPts val="1200"/>
              </a:spcBef>
              <a:spcAft>
                <a:spcPts val="1200"/>
              </a:spcAft>
              <a:buSzPts val="1400"/>
              <a:buNone/>
            </a:pPr>
            <a:r>
              <a:t/>
            </a:r>
            <a:endParaRPr sz="1400"/>
          </a:p>
        </p:txBody>
      </p:sp>
      <p:sp>
        <p:nvSpPr>
          <p:cNvPr id="259" name="Google Shape;259;g34bf62e773a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4" name="Shape 264"/>
        <p:cNvGrpSpPr/>
        <p:nvPr/>
      </p:nvGrpSpPr>
      <p:grpSpPr>
        <a:xfrm>
          <a:off x="0" y="0"/>
          <a:ext cx="0" cy="0"/>
          <a:chOff x="0" y="0"/>
          <a:chExt cx="0" cy="0"/>
        </a:xfrm>
      </p:grpSpPr>
      <p:sp>
        <p:nvSpPr>
          <p:cNvPr id="265" name="Google Shape;265;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SzPts val="1400"/>
              <a:buNone/>
            </a:pPr>
            <a:r>
              <a:rPr lang="en-US" sz="1400">
                <a:solidFill>
                  <a:srgbClr val="2B454E"/>
                </a:solidFill>
              </a:rPr>
              <a:t>Activiteit 4: </a:t>
            </a:r>
            <a:endParaRPr sz="1400">
              <a:solidFill>
                <a:srgbClr val="2B454E"/>
              </a:solidFill>
            </a:endParaRPr>
          </a:p>
          <a:p>
            <a:pPr indent="-431800" lvl="0" marL="457200" rtl="0" algn="l">
              <a:lnSpc>
                <a:spcPct val="90000"/>
              </a:lnSpc>
              <a:spcBef>
                <a:spcPts val="0"/>
              </a:spcBef>
              <a:spcAft>
                <a:spcPts val="0"/>
              </a:spcAft>
              <a:buClr>
                <a:srgbClr val="2B454E"/>
              </a:buClr>
              <a:buSzPts val="1400"/>
              <a:buAutoNum type="arabicPeriod"/>
            </a:pPr>
            <a:r>
              <a:rPr lang="en-US" sz="1400">
                <a:solidFill>
                  <a:srgbClr val="2B454E"/>
                </a:solidFill>
              </a:rPr>
              <a:t>Scenarioanalyse: </a:t>
            </a:r>
            <a:endParaRPr sz="1400">
              <a:solidFill>
                <a:srgbClr val="2B454E"/>
              </a:solidFill>
            </a:endParaRPr>
          </a:p>
          <a:p>
            <a:pPr indent="0" lvl="1" marL="457200" rtl="0" algn="l">
              <a:lnSpc>
                <a:spcPct val="90000"/>
              </a:lnSpc>
              <a:spcBef>
                <a:spcPts val="0"/>
              </a:spcBef>
              <a:spcAft>
                <a:spcPts val="0"/>
              </a:spcAft>
              <a:buClr>
                <a:schemeClr val="dk1"/>
              </a:buClr>
              <a:buSzPts val="2200"/>
              <a:buFont typeface="Arial"/>
              <a:buNone/>
            </a:pPr>
            <a:r>
              <a:rPr lang="en-US" sz="1400">
                <a:solidFill>
                  <a:srgbClr val="1D1D1B"/>
                </a:solidFill>
              </a:rPr>
              <a:t>Presenteer enkele verschillende klassikale scenario's waarin gender of uitsluiting voorkomt. Bijvoorbeeld scenario 1 (een jongen domineert de discussie in de klas, terwijl meisjes en leerlingen die tot een genderminderheid behoren aarzelen om mee te doen), scenario 2 (een docent geeft onbewust meer technische feedback aan jongens en meer aanmoedigingsgerichte feedback aan meisjes en leerlingen die tot een genderminderheid behoren). Verdeel de deelnemers in verschillende groepen en geef ze een scenario om te bespreken. Elke groep bespreekt wat het probleem is, hoe zo'n situatie leerlingen beïnvloedt en hoe ze de situatie zouden kunnen veranderen om deze meer inclusief te maken.</a:t>
            </a:r>
            <a:endParaRPr sz="1400">
              <a:solidFill>
                <a:srgbClr val="1D1D1B"/>
              </a:solidFill>
            </a:endParaRPr>
          </a:p>
          <a:p>
            <a:pPr indent="0" lvl="1" marL="457200" rtl="0" algn="l">
              <a:lnSpc>
                <a:spcPct val="90000"/>
              </a:lnSpc>
              <a:spcBef>
                <a:spcPts val="0"/>
              </a:spcBef>
              <a:spcAft>
                <a:spcPts val="0"/>
              </a:spcAft>
              <a:buClr>
                <a:schemeClr val="dk1"/>
              </a:buClr>
              <a:buSzPts val="2200"/>
              <a:buFont typeface="Arial"/>
              <a:buNone/>
            </a:pPr>
            <a:r>
              <a:t/>
            </a:r>
            <a:endParaRPr sz="1400">
              <a:solidFill>
                <a:srgbClr val="1D1D1B"/>
              </a:solidFill>
            </a:endParaRPr>
          </a:p>
          <a:p>
            <a:pPr indent="-431800" lvl="0" marL="457200" rtl="0" algn="l">
              <a:lnSpc>
                <a:spcPct val="90000"/>
              </a:lnSpc>
              <a:spcBef>
                <a:spcPts val="0"/>
              </a:spcBef>
              <a:spcAft>
                <a:spcPts val="0"/>
              </a:spcAft>
              <a:buClr>
                <a:srgbClr val="2B454E"/>
              </a:buClr>
              <a:buSzPts val="1400"/>
              <a:buAutoNum type="arabicPeriod"/>
            </a:pPr>
            <a:r>
              <a:rPr lang="en-US" sz="1400">
                <a:solidFill>
                  <a:srgbClr val="2B454E"/>
                </a:solidFill>
              </a:rPr>
              <a:t>Groepsdiscussie: </a:t>
            </a:r>
            <a:endParaRPr sz="1400">
              <a:solidFill>
                <a:srgbClr val="2B454E"/>
              </a:solidFill>
            </a:endParaRPr>
          </a:p>
          <a:p>
            <a:pPr indent="0" lvl="1" marL="457200" rtl="0" algn="l">
              <a:lnSpc>
                <a:spcPct val="90000"/>
              </a:lnSpc>
              <a:spcBef>
                <a:spcPts val="0"/>
              </a:spcBef>
              <a:spcAft>
                <a:spcPts val="0"/>
              </a:spcAft>
              <a:buClr>
                <a:schemeClr val="dk1"/>
              </a:buClr>
              <a:buSzPts val="2200"/>
              <a:buFont typeface="Arial"/>
              <a:buNone/>
            </a:pPr>
            <a:r>
              <a:rPr lang="en-US" sz="1400">
                <a:solidFill>
                  <a:srgbClr val="1D1D1B"/>
                </a:solidFill>
              </a:rPr>
              <a:t>Elke groep presenteert zijn analyse en voorgestelde oplossingen. De begeleider belicht de beste manieren om genderinclusieve participatie in informaticalessen te bevorderen (bijv. gestructureerd beurt geven, evenwichtige groepsrollen, onbevooroordeelde feedbackstrategieën).</a:t>
            </a:r>
            <a:endParaRPr sz="1400">
              <a:solidFill>
                <a:srgbClr val="1D1D1B"/>
              </a:solidFill>
            </a:endParaRPr>
          </a:p>
          <a:p>
            <a:pPr indent="0" lvl="1" marL="457200" rtl="0" algn="l">
              <a:lnSpc>
                <a:spcPct val="90000"/>
              </a:lnSpc>
              <a:spcBef>
                <a:spcPts val="0"/>
              </a:spcBef>
              <a:spcAft>
                <a:spcPts val="0"/>
              </a:spcAft>
              <a:buClr>
                <a:schemeClr val="dk1"/>
              </a:buClr>
              <a:buSzPts val="2200"/>
              <a:buFont typeface="Arial"/>
              <a:buNone/>
            </a:pPr>
            <a:r>
              <a:t/>
            </a:r>
            <a:endParaRPr sz="1400">
              <a:solidFill>
                <a:srgbClr val="1D1D1B"/>
              </a:solidFill>
            </a:endParaRPr>
          </a:p>
          <a:p>
            <a:pPr indent="-431800" lvl="0" marL="457200" rtl="0" algn="l">
              <a:lnSpc>
                <a:spcPct val="90000"/>
              </a:lnSpc>
              <a:spcBef>
                <a:spcPts val="0"/>
              </a:spcBef>
              <a:spcAft>
                <a:spcPts val="0"/>
              </a:spcAft>
              <a:buClr>
                <a:srgbClr val="2B454E"/>
              </a:buClr>
              <a:buSzPts val="1400"/>
              <a:buAutoNum type="arabicPeriod"/>
            </a:pPr>
            <a:r>
              <a:rPr lang="en-US" sz="1400">
                <a:solidFill>
                  <a:srgbClr val="2B454E"/>
                </a:solidFill>
              </a:rPr>
              <a:t>Actiestappen: </a:t>
            </a:r>
            <a:endParaRPr sz="1400">
              <a:solidFill>
                <a:srgbClr val="2B454E"/>
              </a:solidFill>
            </a:endParaRPr>
          </a:p>
          <a:p>
            <a:pPr indent="0" lvl="1" marL="457200" rtl="0" algn="l">
              <a:lnSpc>
                <a:spcPct val="90000"/>
              </a:lnSpc>
              <a:spcBef>
                <a:spcPts val="0"/>
              </a:spcBef>
              <a:spcAft>
                <a:spcPts val="0"/>
              </a:spcAft>
              <a:buClr>
                <a:schemeClr val="dk1"/>
              </a:buClr>
              <a:buSzPts val="2200"/>
              <a:buFont typeface="Arial"/>
              <a:buNone/>
            </a:pPr>
            <a:r>
              <a:rPr lang="en-US" sz="1400">
                <a:solidFill>
                  <a:srgbClr val="1D1D1B"/>
                </a:solidFill>
              </a:rPr>
              <a:t>Vraag elke docent om drie concrete acties op te schrijven die ze gaan ondernemen om een meer inclusieve klas te creëren. Nodig de deelnemers uit om hun toezeggingen te delen als ze dat willen.</a:t>
            </a:r>
            <a:endParaRPr sz="1400"/>
          </a:p>
        </p:txBody>
      </p:sp>
      <p:sp>
        <p:nvSpPr>
          <p:cNvPr id="266" name="Google Shape;266;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1" name="Shape 271"/>
        <p:cNvGrpSpPr/>
        <p:nvPr/>
      </p:nvGrpSpPr>
      <p:grpSpPr>
        <a:xfrm>
          <a:off x="0" y="0"/>
          <a:ext cx="0" cy="0"/>
          <a:chOff x="0" y="0"/>
          <a:chExt cx="0" cy="0"/>
        </a:xfrm>
      </p:grpSpPr>
      <p:sp>
        <p:nvSpPr>
          <p:cNvPr id="272" name="Google Shape;272;p2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sz="1400"/>
              <a:t>Vat de elementen van genderinclusieve praktijken die besproken zijn in de vorige dia's en activiteiten samen volgens het TINKER-kader. </a:t>
            </a:r>
            <a:endParaRPr sz="1400"/>
          </a:p>
        </p:txBody>
      </p:sp>
      <p:sp>
        <p:nvSpPr>
          <p:cNvPr id="273" name="Google Shape;273;p2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g355a695ed3b_0_4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40" name="Google Shape;140;g355a695ed3b_0_4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7" name="Shape 277"/>
        <p:cNvGrpSpPr/>
        <p:nvPr/>
      </p:nvGrpSpPr>
      <p:grpSpPr>
        <a:xfrm>
          <a:off x="0" y="0"/>
          <a:ext cx="0" cy="0"/>
          <a:chOff x="0" y="0"/>
          <a:chExt cx="0" cy="0"/>
        </a:xfrm>
      </p:grpSpPr>
      <p:sp>
        <p:nvSpPr>
          <p:cNvPr id="278" name="Google Shape;278;g34e6d97799b_0_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sz="1400"/>
              <a:t>Vat de module samen en vraag de deelnemers na te denken over de reflectievragen. </a:t>
            </a:r>
            <a:endParaRPr sz="1400"/>
          </a:p>
        </p:txBody>
      </p:sp>
      <p:sp>
        <p:nvSpPr>
          <p:cNvPr id="279" name="Google Shape;279;g34e6d97799b_0_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3" name="Shape 283"/>
        <p:cNvGrpSpPr/>
        <p:nvPr/>
      </p:nvGrpSpPr>
      <p:grpSpPr>
        <a:xfrm>
          <a:off x="0" y="0"/>
          <a:ext cx="0" cy="0"/>
          <a:chOff x="0" y="0"/>
          <a:chExt cx="0" cy="0"/>
        </a:xfrm>
      </p:grpSpPr>
      <p:sp>
        <p:nvSpPr>
          <p:cNvPr id="284" name="Google Shape;284;p3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sz="1400"/>
              <a:t>Enkele extra taken die deelnemers buiten de lesuren kunnen uitvoeren. </a:t>
            </a:r>
            <a:endParaRPr sz="1400"/>
          </a:p>
        </p:txBody>
      </p:sp>
      <p:sp>
        <p:nvSpPr>
          <p:cNvPr id="285" name="Google Shape;285;p3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9" name="Shape 289"/>
        <p:cNvGrpSpPr/>
        <p:nvPr/>
      </p:nvGrpSpPr>
      <p:grpSpPr>
        <a:xfrm>
          <a:off x="0" y="0"/>
          <a:ext cx="0" cy="0"/>
          <a:chOff x="0" y="0"/>
          <a:chExt cx="0" cy="0"/>
        </a:xfrm>
      </p:grpSpPr>
      <p:sp>
        <p:nvSpPr>
          <p:cNvPr id="290" name="Google Shape;290;p2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91" name="Google Shape;291;p2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5" name="Shape 295"/>
        <p:cNvGrpSpPr/>
        <p:nvPr/>
      </p:nvGrpSpPr>
      <p:grpSpPr>
        <a:xfrm>
          <a:off x="0" y="0"/>
          <a:ext cx="0" cy="0"/>
          <a:chOff x="0" y="0"/>
          <a:chExt cx="0" cy="0"/>
        </a:xfrm>
      </p:grpSpPr>
      <p:sp>
        <p:nvSpPr>
          <p:cNvPr id="296" name="Google Shape;296;g35774b28f35_0_5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97" name="Google Shape;297;g35774b28f35_0_5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4" name="Shape 144"/>
        <p:cNvGrpSpPr/>
        <p:nvPr/>
      </p:nvGrpSpPr>
      <p:grpSpPr>
        <a:xfrm>
          <a:off x="0" y="0"/>
          <a:ext cx="0" cy="0"/>
          <a:chOff x="0" y="0"/>
          <a:chExt cx="0" cy="0"/>
        </a:xfrm>
      </p:grpSpPr>
      <p:sp>
        <p:nvSpPr>
          <p:cNvPr id="145" name="Google Shape;145;g34d60cfd5f6_0_3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6" name="Google Shape;146;g34d60cfd5f6_0_3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100"/>
              <a:buFont typeface="Arial"/>
              <a:buNone/>
            </a:pPr>
            <a:r>
              <a:t/>
            </a:r>
            <a:endParaRPr/>
          </a:p>
        </p:txBody>
      </p:sp>
      <p:sp>
        <p:nvSpPr>
          <p:cNvPr id="147" name="Google Shape;147;g34d60cfd5f6_0_37: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34d60cfd5f6_0_4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100"/>
              <a:buFont typeface="Arial"/>
              <a:buNone/>
            </a:pPr>
            <a:r>
              <a:t/>
            </a:r>
            <a:endParaRPr/>
          </a:p>
          <a:p>
            <a:pPr indent="0" lvl="0" marL="0" rtl="0" algn="l">
              <a:lnSpc>
                <a:spcPct val="100000"/>
              </a:lnSpc>
              <a:spcBef>
                <a:spcPts val="0"/>
              </a:spcBef>
              <a:spcAft>
                <a:spcPts val="0"/>
              </a:spcAft>
              <a:buSzPts val="1400"/>
              <a:buNone/>
            </a:pPr>
            <a:r>
              <a:t/>
            </a:r>
            <a:endParaRPr/>
          </a:p>
        </p:txBody>
      </p:sp>
      <p:sp>
        <p:nvSpPr>
          <p:cNvPr id="154" name="Google Shape;154;g34d60cfd5f6_0_4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p2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400"/>
              <a:buFont typeface="Arial"/>
              <a:buNone/>
            </a:pPr>
            <a:r>
              <a:rPr lang="en-US" sz="1400"/>
              <a:t>Met deze inleidende dia kun je de leerlingen uitleggen wat de hoofdinhoud van de module is en hoe deze gekoppeld is aan het TINKER-project.</a:t>
            </a:r>
            <a:endParaRPr sz="1400"/>
          </a:p>
          <a:p>
            <a:pPr indent="0" lvl="0" marL="0" rtl="0" algn="l">
              <a:lnSpc>
                <a:spcPct val="100000"/>
              </a:lnSpc>
              <a:spcBef>
                <a:spcPts val="0"/>
              </a:spcBef>
              <a:spcAft>
                <a:spcPts val="0"/>
              </a:spcAft>
              <a:buClr>
                <a:schemeClr val="dk1"/>
              </a:buClr>
              <a:buSzPts val="1400"/>
              <a:buFont typeface="Arial"/>
              <a:buNone/>
            </a:pPr>
            <a:r>
              <a:t/>
            </a:r>
            <a:endParaRPr sz="1400"/>
          </a:p>
          <a:p>
            <a:pPr indent="0" lvl="0" marL="0" rtl="0" algn="just">
              <a:lnSpc>
                <a:spcPct val="90000"/>
              </a:lnSpc>
              <a:spcBef>
                <a:spcPts val="0"/>
              </a:spcBef>
              <a:spcAft>
                <a:spcPts val="0"/>
              </a:spcAft>
              <a:buSzPts val="1800"/>
              <a:buNone/>
            </a:pPr>
            <a:r>
              <a:rPr lang="en-US" sz="1400">
                <a:solidFill>
                  <a:srgbClr val="2B454E"/>
                </a:solidFill>
              </a:rPr>
              <a:t>Deze les richt zich op </a:t>
            </a:r>
            <a:r>
              <a:rPr b="1" lang="en-US" sz="1400">
                <a:solidFill>
                  <a:srgbClr val="2B454E"/>
                </a:solidFill>
              </a:rPr>
              <a:t>genderinclusieve onderwijs- en beoordelingspraktijken in het informaticaonderwijs</a:t>
            </a:r>
            <a:r>
              <a:rPr lang="en-US" sz="1400">
                <a:solidFill>
                  <a:srgbClr val="2B454E"/>
                </a:solidFill>
              </a:rPr>
              <a:t>, met als doel docenten uit te rusten met de hulpmiddelen om een meer rechtvaardige leeromgeving te creëren. </a:t>
            </a:r>
            <a:br>
              <a:rPr lang="en-US" sz="1400"/>
            </a:br>
            <a:endParaRPr sz="1400"/>
          </a:p>
          <a:p>
            <a:pPr indent="-330200" lvl="0" marL="457200" rtl="0" algn="l">
              <a:lnSpc>
                <a:spcPct val="100000"/>
              </a:lnSpc>
              <a:spcBef>
                <a:spcPts val="0"/>
              </a:spcBef>
              <a:spcAft>
                <a:spcPts val="0"/>
              </a:spcAft>
              <a:buClr>
                <a:srgbClr val="1D1D1B"/>
              </a:buClr>
              <a:buSzPts val="1600"/>
              <a:buChar char="●"/>
            </a:pPr>
            <a:r>
              <a:rPr lang="en-US" sz="1400">
                <a:solidFill>
                  <a:srgbClr val="1D1D1B"/>
                </a:solidFill>
              </a:rPr>
              <a:t>Ongelijkheden tussen mannen en vrouwen in het informaticaonderwijs hebben nog steeds gevolgen voor de betrokkenheid en deelname van studenten, vooral voor meisjes en studenten met een gemarginaliseerde genderidentiteit. Deze verschillen zijn vaak het gevolg van onbewuste vooroordelen, beperkte rolmodellen en klassikale omgevingen die zijn gevormd door traditionele genderverwachtingen. Zonder bewuste actie kunnen deze factoren leiden tot minder zelfvertrouwen, minder interesse en een gevoel van uitsluiting uit het vakgebied.</a:t>
            </a:r>
            <a:endParaRPr sz="1400">
              <a:solidFill>
                <a:srgbClr val="1D1D1B"/>
              </a:solidFill>
            </a:endParaRPr>
          </a:p>
          <a:p>
            <a:pPr indent="-330200" lvl="0" marL="457200" rtl="0" algn="l">
              <a:lnSpc>
                <a:spcPct val="115000"/>
              </a:lnSpc>
              <a:spcBef>
                <a:spcPts val="0"/>
              </a:spcBef>
              <a:spcAft>
                <a:spcPts val="0"/>
              </a:spcAft>
              <a:buClr>
                <a:srgbClr val="1D1D1B"/>
              </a:buClr>
              <a:buSzPts val="1600"/>
              <a:buChar char="●"/>
            </a:pPr>
            <a:r>
              <a:rPr lang="en-US" sz="1400">
                <a:solidFill>
                  <a:srgbClr val="1D1D1B"/>
                </a:solidFill>
              </a:rPr>
              <a:t>Deze unit laat docenten kennismaken met genderinclusieve praktijken die zijn ontworpen om deze uitdagingen aan te gaan en gelijkheid in het informaticaonderwijs te bevorderen. De unit is gebaseerd op feministische pedagogie en benadrukt het belang van inclusief taalgebruik, diverse representaties en rechtvaardige beoordeling. Docenten onderzoeken hoe alledaagse beslissingen in de klas - van de formulering van een taak tot de structuur van groepswerk - genderstereotypen kunnen versterken of ontkrachten.</a:t>
            </a:r>
            <a:endParaRPr sz="1400">
              <a:solidFill>
                <a:srgbClr val="1D1D1B"/>
              </a:solidFill>
            </a:endParaRPr>
          </a:p>
          <a:p>
            <a:pPr indent="-317500" lvl="0" marL="457200" rtl="0" algn="l">
              <a:lnSpc>
                <a:spcPct val="115000"/>
              </a:lnSpc>
              <a:spcBef>
                <a:spcPts val="0"/>
              </a:spcBef>
              <a:spcAft>
                <a:spcPts val="0"/>
              </a:spcAft>
              <a:buClr>
                <a:srgbClr val="1D1D1B"/>
              </a:buClr>
              <a:buSzPts val="1400"/>
              <a:buChar char="●"/>
            </a:pPr>
            <a:r>
              <a:rPr lang="en-US" sz="1400">
                <a:solidFill>
                  <a:srgbClr val="1D1D1B"/>
                </a:solidFill>
              </a:rPr>
              <a:t>Aan het einde van deze unit zullen docenten zijn toegerust met de middelen en het begrip om leerervaringen te creëren waarin elke student, ongeacht geslacht, zich gezien en gesteund voelt en zich gesterkt voelt om te slagen in Informatica.</a:t>
            </a:r>
            <a:endParaRPr sz="1400">
              <a:solidFill>
                <a:srgbClr val="1D1D1B"/>
              </a:solidFill>
            </a:endParaRPr>
          </a:p>
          <a:p>
            <a:pPr indent="0" lvl="0" marL="0" rtl="0" algn="l">
              <a:lnSpc>
                <a:spcPct val="100000"/>
              </a:lnSpc>
              <a:spcBef>
                <a:spcPts val="0"/>
              </a:spcBef>
              <a:spcAft>
                <a:spcPts val="0"/>
              </a:spcAft>
              <a:buSzPts val="1400"/>
              <a:buNone/>
            </a:pPr>
            <a:r>
              <a:t/>
            </a:r>
            <a:endParaRPr sz="1400"/>
          </a:p>
        </p:txBody>
      </p:sp>
      <p:sp>
        <p:nvSpPr>
          <p:cNvPr id="160" name="Google Shape;160;p2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4" name="Shape 164"/>
        <p:cNvGrpSpPr/>
        <p:nvPr/>
      </p:nvGrpSpPr>
      <p:grpSpPr>
        <a:xfrm>
          <a:off x="0" y="0"/>
          <a:ext cx="0" cy="0"/>
          <a:chOff x="0" y="0"/>
          <a:chExt cx="0" cy="0"/>
        </a:xfrm>
      </p:grpSpPr>
      <p:sp>
        <p:nvSpPr>
          <p:cNvPr id="165" name="Google Shape;165;g349a1326777_0_2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100"/>
              <a:buFont typeface="Arial"/>
              <a:buNone/>
            </a:pPr>
            <a:r>
              <a:rPr lang="en-US" sz="1400"/>
              <a:t>Om een open, respectvolle en inclusieve discussie mogelijk te maken, is het handig als de groep samen enkele basisregels afspreekt. Op dit punt kunt u de deelnemers erop wijzen hoe belangrijk het is om respect, tolerantie en goede manieren te hebben bij het bespreken van gevoelige onderwerpen.</a:t>
            </a:r>
            <a:endParaRPr sz="1400"/>
          </a:p>
          <a:p>
            <a:pPr indent="0" lvl="0" marL="0" rtl="0" algn="l">
              <a:lnSpc>
                <a:spcPct val="115000"/>
              </a:lnSpc>
              <a:spcBef>
                <a:spcPts val="1200"/>
              </a:spcBef>
              <a:spcAft>
                <a:spcPts val="0"/>
              </a:spcAft>
              <a:buClr>
                <a:schemeClr val="dk1"/>
              </a:buClr>
              <a:buSzPts val="1100"/>
              <a:buFont typeface="Arial"/>
              <a:buNone/>
            </a:pPr>
            <a:r>
              <a:rPr lang="en-US" sz="1400"/>
              <a:t>Vraag de groep om de basisregels te bedenken en noteer ze op een flip-over.</a:t>
            </a:r>
            <a:endParaRPr sz="1400"/>
          </a:p>
          <a:p>
            <a:pPr indent="0" lvl="0" marL="0" rtl="0" algn="l">
              <a:lnSpc>
                <a:spcPct val="115000"/>
              </a:lnSpc>
              <a:spcBef>
                <a:spcPts val="1200"/>
              </a:spcBef>
              <a:spcAft>
                <a:spcPts val="0"/>
              </a:spcAft>
              <a:buClr>
                <a:schemeClr val="dk1"/>
              </a:buClr>
              <a:buSzPts val="1100"/>
              <a:buFont typeface="Arial"/>
              <a:buNone/>
            </a:pPr>
            <a:r>
              <a:rPr lang="en-US" sz="1400"/>
              <a:t>Enkele suggesties zijn </a:t>
            </a:r>
            <a:endParaRPr sz="1400"/>
          </a:p>
          <a:p>
            <a:pPr indent="-317500" lvl="0" marL="457200" rtl="0" algn="l">
              <a:lnSpc>
                <a:spcPct val="115000"/>
              </a:lnSpc>
              <a:spcBef>
                <a:spcPts val="1200"/>
              </a:spcBef>
              <a:spcAft>
                <a:spcPts val="0"/>
              </a:spcAft>
              <a:buSzPts val="1400"/>
              <a:buFont typeface="Calibri"/>
              <a:buChar char="●"/>
            </a:pPr>
            <a:r>
              <a:rPr lang="en-US" sz="1400"/>
              <a:t>Zet het geluid van onze mobiele telefoons uit.</a:t>
            </a:r>
            <a:endParaRPr sz="1400"/>
          </a:p>
          <a:p>
            <a:pPr indent="-317500" lvl="0" marL="457200" rtl="0" algn="l">
              <a:lnSpc>
                <a:spcPct val="115000"/>
              </a:lnSpc>
              <a:spcBef>
                <a:spcPts val="0"/>
              </a:spcBef>
              <a:spcAft>
                <a:spcPts val="0"/>
              </a:spcAft>
              <a:buSzPts val="1400"/>
              <a:buFont typeface="Calibri"/>
              <a:buChar char="●"/>
            </a:pPr>
            <a:r>
              <a:rPr lang="en-US" sz="1400"/>
              <a:t>We maken geen veronderstellingen over de ervaringen en identiteiten van anderen.</a:t>
            </a:r>
            <a:endParaRPr sz="1400"/>
          </a:p>
          <a:p>
            <a:pPr indent="-317500" lvl="0" marL="457200" rtl="0" algn="l">
              <a:lnSpc>
                <a:spcPct val="115000"/>
              </a:lnSpc>
              <a:spcBef>
                <a:spcPts val="0"/>
              </a:spcBef>
              <a:spcAft>
                <a:spcPts val="0"/>
              </a:spcAft>
              <a:buSzPts val="1400"/>
              <a:buFont typeface="Calibri"/>
              <a:buChar char="●"/>
            </a:pPr>
            <a:r>
              <a:rPr lang="en-US" sz="1400"/>
              <a:t>We accepteren de diversiteit van menselijke ervaringen en bestaan.</a:t>
            </a:r>
            <a:endParaRPr sz="1400"/>
          </a:p>
          <a:p>
            <a:pPr indent="-317500" lvl="0" marL="457200" rtl="0" algn="l">
              <a:lnSpc>
                <a:spcPct val="115000"/>
              </a:lnSpc>
              <a:spcBef>
                <a:spcPts val="0"/>
              </a:spcBef>
              <a:spcAft>
                <a:spcPts val="0"/>
              </a:spcAft>
              <a:buSzPts val="1400"/>
              <a:buFont typeface="Calibri"/>
              <a:buChar char="●"/>
            </a:pPr>
            <a:r>
              <a:rPr lang="en-US" sz="1400"/>
              <a:t>We vinden alle vragen belangrijk.</a:t>
            </a:r>
            <a:endParaRPr sz="1400"/>
          </a:p>
          <a:p>
            <a:pPr indent="-317500" lvl="0" marL="457200" rtl="0" algn="l">
              <a:lnSpc>
                <a:spcPct val="115000"/>
              </a:lnSpc>
              <a:spcBef>
                <a:spcPts val="0"/>
              </a:spcBef>
              <a:spcAft>
                <a:spcPts val="0"/>
              </a:spcAft>
              <a:buSzPts val="1400"/>
              <a:buFont typeface="Calibri"/>
              <a:buChar char="●"/>
            </a:pPr>
            <a:r>
              <a:rPr lang="en-US" sz="1400"/>
              <a:t>We staan open voor nieuwe ideeën en suggesties.</a:t>
            </a:r>
            <a:endParaRPr sz="1400"/>
          </a:p>
          <a:p>
            <a:pPr indent="-317500" lvl="0" marL="457200" rtl="0" algn="l">
              <a:lnSpc>
                <a:spcPct val="115000"/>
              </a:lnSpc>
              <a:spcBef>
                <a:spcPts val="0"/>
              </a:spcBef>
              <a:spcAft>
                <a:spcPts val="0"/>
              </a:spcAft>
              <a:buSzPts val="1400"/>
              <a:buFont typeface="Calibri"/>
              <a:buChar char="●"/>
            </a:pPr>
            <a:r>
              <a:rPr lang="en-US" sz="1400"/>
              <a:t>We respecteren de mening van anderen.</a:t>
            </a:r>
            <a:endParaRPr sz="1400"/>
          </a:p>
          <a:p>
            <a:pPr indent="-317500" lvl="0" marL="457200" rtl="0" algn="l">
              <a:lnSpc>
                <a:spcPct val="115000"/>
              </a:lnSpc>
              <a:spcBef>
                <a:spcPts val="0"/>
              </a:spcBef>
              <a:spcAft>
                <a:spcPts val="0"/>
              </a:spcAft>
              <a:buSzPts val="1400"/>
              <a:buFont typeface="Calibri"/>
              <a:buChar char="●"/>
            </a:pPr>
            <a:r>
              <a:rPr lang="en-US" sz="1400"/>
              <a:t>We staan niet kritisch tegenover de mening van anderen. Als we het er niet mee eens zijn, geven we gewoon onze mening als het onze beurt is.</a:t>
            </a:r>
            <a:endParaRPr sz="1400"/>
          </a:p>
          <a:p>
            <a:pPr indent="-317500" lvl="0" marL="457200" rtl="0" algn="l">
              <a:lnSpc>
                <a:spcPct val="115000"/>
              </a:lnSpc>
              <a:spcBef>
                <a:spcPts val="0"/>
              </a:spcBef>
              <a:spcAft>
                <a:spcPts val="0"/>
              </a:spcAft>
              <a:buSzPts val="1400"/>
              <a:buFont typeface="Calibri"/>
              <a:buChar char="●"/>
            </a:pPr>
            <a:r>
              <a:rPr lang="en-US" sz="1400"/>
              <a:t>Voordat we meningen of gevoelens uiten, zorgen we ervoor dat we woorden en zinnen hebben gekozen die niemand of een groep kwetsen.</a:t>
            </a:r>
            <a:endParaRPr sz="1400"/>
          </a:p>
          <a:p>
            <a:pPr indent="-317500" lvl="0" marL="457200" rtl="0" algn="l">
              <a:lnSpc>
                <a:spcPct val="115000"/>
              </a:lnSpc>
              <a:spcBef>
                <a:spcPts val="0"/>
              </a:spcBef>
              <a:spcAft>
                <a:spcPts val="0"/>
              </a:spcAft>
              <a:buSzPts val="1400"/>
              <a:buFont typeface="Calibri"/>
              <a:buChar char="●"/>
            </a:pPr>
            <a:r>
              <a:rPr lang="en-US" sz="1400"/>
              <a:t>Persoonlijke informatie en meningen die in de groep worden geuit, zijn vertrouwelijk en blijven binnen de groep.</a:t>
            </a:r>
            <a:endParaRPr sz="1400"/>
          </a:p>
          <a:p>
            <a:pPr indent="0" lvl="0" marL="0" rtl="0" algn="l">
              <a:lnSpc>
                <a:spcPct val="115000"/>
              </a:lnSpc>
              <a:spcBef>
                <a:spcPts val="1200"/>
              </a:spcBef>
              <a:spcAft>
                <a:spcPts val="1200"/>
              </a:spcAft>
              <a:buSzPts val="1100"/>
              <a:buNone/>
            </a:pPr>
            <a:r>
              <a:t/>
            </a:r>
            <a:endParaRPr/>
          </a:p>
        </p:txBody>
      </p:sp>
      <p:sp>
        <p:nvSpPr>
          <p:cNvPr id="166" name="Google Shape;166;g349a1326777_0_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0" name="Shape 170"/>
        <p:cNvGrpSpPr/>
        <p:nvPr/>
      </p:nvGrpSpPr>
      <p:grpSpPr>
        <a:xfrm>
          <a:off x="0" y="0"/>
          <a:ext cx="0" cy="0"/>
          <a:chOff x="0" y="0"/>
          <a:chExt cx="0" cy="0"/>
        </a:xfrm>
      </p:grpSpPr>
      <p:sp>
        <p:nvSpPr>
          <p:cNvPr id="171" name="Google Shape;171;p2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317500" lvl="0" marL="342900" rtl="0" algn="l">
              <a:lnSpc>
                <a:spcPct val="90000"/>
              </a:lnSpc>
              <a:spcBef>
                <a:spcPts val="0"/>
              </a:spcBef>
              <a:spcAft>
                <a:spcPts val="0"/>
              </a:spcAft>
              <a:buClr>
                <a:srgbClr val="2B454E"/>
              </a:buClr>
              <a:buSzPts val="1400"/>
              <a:buAutoNum type="arabicPeriod"/>
            </a:pPr>
            <a:r>
              <a:rPr lang="en-US" sz="1400">
                <a:solidFill>
                  <a:srgbClr val="2B454E"/>
                </a:solidFill>
              </a:rPr>
              <a:t>Peiling opwarmen: </a:t>
            </a:r>
            <a:endParaRPr sz="1400">
              <a:solidFill>
                <a:srgbClr val="2B454E"/>
              </a:solidFill>
            </a:endParaRPr>
          </a:p>
          <a:p>
            <a:pPr indent="0" lvl="1" marL="457200" rtl="0" algn="l">
              <a:lnSpc>
                <a:spcPct val="90000"/>
              </a:lnSpc>
              <a:spcBef>
                <a:spcPts val="0"/>
              </a:spcBef>
              <a:spcAft>
                <a:spcPts val="0"/>
              </a:spcAft>
              <a:buClr>
                <a:srgbClr val="2B454E"/>
              </a:buClr>
              <a:buSzPts val="1800"/>
              <a:buFont typeface="Arial"/>
              <a:buNone/>
            </a:pPr>
            <a:r>
              <a:rPr lang="en-US" sz="1400">
                <a:solidFill>
                  <a:srgbClr val="1D1D1B"/>
                </a:solidFill>
              </a:rPr>
              <a:t>Gebruik een digitaal hulpmiddel voor het houden van een interactieve peiling (Mentimeter, Kahoot enz.) om vragen te stellen over gendervertegenwoordiging in de informatica.</a:t>
            </a:r>
            <a:endParaRPr sz="1400">
              <a:solidFill>
                <a:srgbClr val="1D1D1B"/>
              </a:solidFill>
            </a:endParaRPr>
          </a:p>
          <a:p>
            <a:pPr indent="-228600" lvl="0" marL="342900" rtl="0" algn="l">
              <a:lnSpc>
                <a:spcPct val="90000"/>
              </a:lnSpc>
              <a:spcBef>
                <a:spcPts val="0"/>
              </a:spcBef>
              <a:spcAft>
                <a:spcPts val="0"/>
              </a:spcAft>
              <a:buClr>
                <a:srgbClr val="2B454E"/>
              </a:buClr>
              <a:buSzPts val="1800"/>
              <a:buFont typeface="Arial"/>
              <a:buNone/>
            </a:pPr>
            <a:r>
              <a:t/>
            </a:r>
            <a:endParaRPr sz="1400">
              <a:solidFill>
                <a:srgbClr val="2B454E"/>
              </a:solidFill>
            </a:endParaRPr>
          </a:p>
          <a:p>
            <a:pPr indent="-317500" lvl="0" marL="342900" rtl="0" algn="l">
              <a:lnSpc>
                <a:spcPct val="90000"/>
              </a:lnSpc>
              <a:spcBef>
                <a:spcPts val="0"/>
              </a:spcBef>
              <a:spcAft>
                <a:spcPts val="0"/>
              </a:spcAft>
              <a:buClr>
                <a:srgbClr val="2B454E"/>
              </a:buClr>
              <a:buSzPts val="1400"/>
              <a:buAutoNum type="arabicPeriod"/>
            </a:pPr>
            <a:r>
              <a:rPr lang="en-US" sz="1400">
                <a:solidFill>
                  <a:srgbClr val="2B454E"/>
                </a:solidFill>
              </a:rPr>
              <a:t>Discussie: </a:t>
            </a:r>
            <a:endParaRPr sz="1400">
              <a:solidFill>
                <a:srgbClr val="2B454E"/>
              </a:solidFill>
            </a:endParaRPr>
          </a:p>
          <a:p>
            <a:pPr indent="0" lvl="1" marL="457200" rtl="0" algn="l">
              <a:lnSpc>
                <a:spcPct val="90000"/>
              </a:lnSpc>
              <a:spcBef>
                <a:spcPts val="0"/>
              </a:spcBef>
              <a:spcAft>
                <a:spcPts val="0"/>
              </a:spcAft>
              <a:buClr>
                <a:srgbClr val="2B454E"/>
              </a:buClr>
              <a:buSzPts val="1800"/>
              <a:buFont typeface="Arial"/>
              <a:buNone/>
            </a:pPr>
            <a:r>
              <a:rPr lang="en-US" sz="1400">
                <a:solidFill>
                  <a:srgbClr val="1D1D1B"/>
                </a:solidFill>
              </a:rPr>
              <a:t>Vraag de deelnemers om hun ervaringen of percepties over gendervertegenwoordiging in hun eigen klas te delen.</a:t>
            </a:r>
            <a:endParaRPr sz="1400"/>
          </a:p>
        </p:txBody>
      </p:sp>
      <p:sp>
        <p:nvSpPr>
          <p:cNvPr id="172" name="Google Shape;172;p2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7" name="Shape 177"/>
        <p:cNvGrpSpPr/>
        <p:nvPr/>
      </p:nvGrpSpPr>
      <p:grpSpPr>
        <a:xfrm>
          <a:off x="0" y="0"/>
          <a:ext cx="0" cy="0"/>
          <a:chOff x="0" y="0"/>
          <a:chExt cx="0" cy="0"/>
        </a:xfrm>
      </p:grpSpPr>
      <p:sp>
        <p:nvSpPr>
          <p:cNvPr id="178" name="Google Shape;178;g345e120be2b_0_2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7916"/>
              </a:lnSpc>
              <a:spcBef>
                <a:spcPts val="0"/>
              </a:spcBef>
              <a:spcAft>
                <a:spcPts val="0"/>
              </a:spcAft>
              <a:buClr>
                <a:schemeClr val="dk1"/>
              </a:buClr>
              <a:buSzPts val="1100"/>
              <a:buFont typeface="Arial"/>
              <a:buNone/>
            </a:pPr>
            <a:r>
              <a:rPr lang="en-US" sz="1400">
                <a:solidFill>
                  <a:srgbClr val="1D1D1B"/>
                </a:solidFill>
              </a:rPr>
              <a:t>Maak van de gelegenheid gebruik om de module te motiveren door de verschillen tussen mannen en vrouwen in het informaticaonderwijs te benadrukken en te bespreken waarom genderintegratie belangrijk is. </a:t>
            </a:r>
            <a:endParaRPr sz="1400">
              <a:solidFill>
                <a:srgbClr val="1D1D1B"/>
              </a:solidFill>
            </a:endParaRPr>
          </a:p>
          <a:p>
            <a:pPr indent="-317500" lvl="0" marL="457200" rtl="0" algn="l">
              <a:lnSpc>
                <a:spcPct val="107916"/>
              </a:lnSpc>
              <a:spcBef>
                <a:spcPts val="1000"/>
              </a:spcBef>
              <a:spcAft>
                <a:spcPts val="0"/>
              </a:spcAft>
              <a:buClr>
                <a:srgbClr val="1D1D1B"/>
              </a:buClr>
              <a:buSzPts val="1400"/>
              <a:buFont typeface="Calibri"/>
              <a:buChar char="●"/>
            </a:pPr>
            <a:r>
              <a:rPr lang="en-US" sz="1400">
                <a:solidFill>
                  <a:srgbClr val="1D1D1B"/>
                </a:solidFill>
              </a:rPr>
              <a:t>Slechts 1 op de 3 afgestudeerden in bèta/techniek (</a:t>
            </a:r>
            <a:r>
              <a:rPr lang="en-US" sz="1400" u="sng">
                <a:solidFill>
                  <a:srgbClr val="1155CC"/>
                </a:solidFill>
                <a:hlinkClick r:id="rId2">
                  <a:extLst>
                    <a:ext uri="{A12FA001-AC4F-418D-AE19-62706E023703}">
                      <ahyp:hlinkClr val="tx"/>
                    </a:ext>
                  </a:extLst>
                </a:hlinkClick>
              </a:rPr>
              <a:t>Eurostat, 2022</a:t>
            </a:r>
            <a:r>
              <a:rPr lang="en-US" sz="1400">
                <a:solidFill>
                  <a:srgbClr val="1D1D1B"/>
                </a:solidFill>
              </a:rPr>
              <a:t>) en 1 op de 5 IT-specialisten </a:t>
            </a:r>
            <a:r>
              <a:rPr lang="en-US" sz="1400" u="sng">
                <a:solidFill>
                  <a:srgbClr val="1155CC"/>
                </a:solidFill>
                <a:hlinkClick r:id="rId3">
                  <a:extLst>
                    <a:ext uri="{A12FA001-AC4F-418D-AE19-62706E023703}">
                      <ahyp:hlinkClr val="tx"/>
                    </a:ext>
                  </a:extLst>
                </a:hlinkClick>
              </a:rPr>
              <a:t>(Digital Decade Progress Report, 2024</a:t>
            </a:r>
            <a:r>
              <a:rPr lang="en-US" sz="1400">
                <a:solidFill>
                  <a:srgbClr val="1D1D1B"/>
                </a:solidFill>
              </a:rPr>
              <a:t>) zijn vrouwen.</a:t>
            </a:r>
            <a:endParaRPr sz="1400">
              <a:solidFill>
                <a:srgbClr val="1D1D1B"/>
              </a:solidFill>
            </a:endParaRPr>
          </a:p>
          <a:p>
            <a:pPr indent="-317500" lvl="0" marL="457200" rtl="0" algn="l">
              <a:lnSpc>
                <a:spcPct val="107916"/>
              </a:lnSpc>
              <a:spcBef>
                <a:spcPts val="0"/>
              </a:spcBef>
              <a:spcAft>
                <a:spcPts val="0"/>
              </a:spcAft>
              <a:buClr>
                <a:srgbClr val="1D1D1B"/>
              </a:buClr>
              <a:buSzPts val="1400"/>
              <a:buFont typeface="Calibri"/>
              <a:buChar char="●"/>
            </a:pPr>
            <a:r>
              <a:rPr lang="en-US" sz="1400">
                <a:solidFill>
                  <a:srgbClr val="1D1D1B"/>
                </a:solidFill>
              </a:rPr>
              <a:t>Op jongere leeftijd presteren meisjes vaak beter dan jongens in informatica. Meisjes hebben echter de neiging hun belangstelling voor bèta/technische vakken te verliezen naarmate ze ouder worden (</a:t>
            </a:r>
            <a:r>
              <a:rPr lang="en-US" sz="1400" u="sng">
                <a:solidFill>
                  <a:srgbClr val="1155CC"/>
                </a:solidFill>
                <a:hlinkClick r:id="rId4">
                  <a:extLst>
                    <a:ext uri="{A12FA001-AC4F-418D-AE19-62706E023703}">
                      <ahyp:hlinkClr val="tx"/>
                    </a:ext>
                  </a:extLst>
                </a:hlinkClick>
              </a:rPr>
              <a:t>SheFigures, 2021</a:t>
            </a:r>
            <a:r>
              <a:rPr lang="en-US" sz="1400">
                <a:solidFill>
                  <a:srgbClr val="1D1D1B"/>
                </a:solidFill>
              </a:rPr>
              <a:t>). </a:t>
            </a:r>
            <a:endParaRPr sz="1400">
              <a:solidFill>
                <a:srgbClr val="1D1D1B"/>
              </a:solidFill>
            </a:endParaRPr>
          </a:p>
          <a:p>
            <a:pPr indent="-317500" lvl="0" marL="457200" rtl="0" algn="l">
              <a:lnSpc>
                <a:spcPct val="107916"/>
              </a:lnSpc>
              <a:spcBef>
                <a:spcPts val="0"/>
              </a:spcBef>
              <a:spcAft>
                <a:spcPts val="0"/>
              </a:spcAft>
              <a:buClr>
                <a:srgbClr val="1D1D1B"/>
              </a:buClr>
              <a:buSzPts val="1400"/>
              <a:buFont typeface="Calibri"/>
              <a:buChar char="●"/>
            </a:pPr>
            <a:r>
              <a:rPr lang="en-US" sz="1400">
                <a:solidFill>
                  <a:srgbClr val="1D1D1B"/>
                </a:solidFill>
              </a:rPr>
              <a:t>De belangstelling voor informatica en informatica lijkt bij meisjes snel af te nemen aan het begin van de middelbare school (rond 11-12 jaar) met minimaal herstel in latere </a:t>
            </a:r>
            <a:r>
              <a:rPr lang="en-US" sz="1400"/>
              <a:t>onderwijsfasen. (</a:t>
            </a:r>
            <a:r>
              <a:rPr lang="en-US" sz="1400" u="sng">
                <a:solidFill>
                  <a:schemeClr val="hlink"/>
                </a:solidFill>
                <a:hlinkClick r:id="rId5"/>
              </a:rPr>
              <a:t>Ren, 2022</a:t>
            </a:r>
            <a:r>
              <a:rPr lang="en-US" sz="1400"/>
              <a:t>)</a:t>
            </a:r>
            <a:endParaRPr sz="1400"/>
          </a:p>
          <a:p>
            <a:pPr indent="0" lvl="0" marL="0" rtl="0" algn="l">
              <a:lnSpc>
                <a:spcPct val="107916"/>
              </a:lnSpc>
              <a:spcBef>
                <a:spcPts val="1000"/>
              </a:spcBef>
              <a:spcAft>
                <a:spcPts val="1000"/>
              </a:spcAft>
              <a:buClr>
                <a:schemeClr val="dk1"/>
              </a:buClr>
              <a:buSzPts val="1100"/>
              <a:buFont typeface="Arial"/>
              <a:buNone/>
            </a:pPr>
            <a:r>
              <a:rPr b="1" lang="en-US" sz="1400">
                <a:solidFill>
                  <a:srgbClr val="1D1D1B"/>
                </a:solidFill>
              </a:rPr>
              <a:t>Resultaat:</a:t>
            </a:r>
            <a:r>
              <a:rPr lang="en-US" sz="1400">
                <a:solidFill>
                  <a:srgbClr val="1D1D1B"/>
                </a:solidFill>
              </a:rPr>
              <a:t> Docenten hebben een dieper begrip van de realiteit van genderongelijkheden en uitdagingen in het onderwijs, met name met betrekking tot informatica en bèta/technisch onderwijs.</a:t>
            </a:r>
            <a:endParaRPr sz="1500"/>
          </a:p>
        </p:txBody>
      </p:sp>
      <p:sp>
        <p:nvSpPr>
          <p:cNvPr id="179" name="Google Shape;179;g345e120be2b_0_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5" name="Shape 185"/>
        <p:cNvGrpSpPr/>
        <p:nvPr/>
      </p:nvGrpSpPr>
      <p:grpSpPr>
        <a:xfrm>
          <a:off x="0" y="0"/>
          <a:ext cx="0" cy="0"/>
          <a:chOff x="0" y="0"/>
          <a:chExt cx="0" cy="0"/>
        </a:xfrm>
      </p:grpSpPr>
      <p:sp>
        <p:nvSpPr>
          <p:cNvPr id="186" name="Google Shape;186;g34baa110314_1_9: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1" marL="0" rtl="0" algn="l">
              <a:lnSpc>
                <a:spcPct val="90000"/>
              </a:lnSpc>
              <a:spcBef>
                <a:spcPts val="0"/>
              </a:spcBef>
              <a:spcAft>
                <a:spcPts val="0"/>
              </a:spcAft>
              <a:buClr>
                <a:srgbClr val="2B454E"/>
              </a:buClr>
              <a:buSzPts val="1800"/>
              <a:buFont typeface="Arial"/>
              <a:buNone/>
            </a:pPr>
            <a:r>
              <a:rPr lang="en-US" sz="1400">
                <a:solidFill>
                  <a:srgbClr val="2B454E"/>
                </a:solidFill>
              </a:rPr>
              <a:t>Ga aan de hand van de woordenwolk in discussie over de belangrijkste termen die gebruikt worden bij het bespreken van gender en genderintegratie. Vraag de deelnemers de begrippen te definiëren en hun eigen begrippen toe te voegen.</a:t>
            </a:r>
            <a:endParaRPr sz="1400">
              <a:solidFill>
                <a:srgbClr val="2B454E"/>
              </a:solidFill>
            </a:endParaRPr>
          </a:p>
          <a:p>
            <a:pPr indent="0" lvl="1" marL="0" rtl="0" algn="l">
              <a:lnSpc>
                <a:spcPct val="90000"/>
              </a:lnSpc>
              <a:spcBef>
                <a:spcPts val="0"/>
              </a:spcBef>
              <a:spcAft>
                <a:spcPts val="0"/>
              </a:spcAft>
              <a:buClr>
                <a:srgbClr val="2B454E"/>
              </a:buClr>
              <a:buSzPts val="1800"/>
              <a:buFont typeface="Arial"/>
              <a:buNone/>
            </a:pPr>
            <a:r>
              <a:t/>
            </a:r>
            <a:endParaRPr sz="1400">
              <a:solidFill>
                <a:srgbClr val="2B454E"/>
              </a:solidFill>
            </a:endParaRPr>
          </a:p>
          <a:p>
            <a:pPr indent="0" lvl="0" marL="0" rtl="0" algn="l">
              <a:lnSpc>
                <a:spcPct val="107916"/>
              </a:lnSpc>
              <a:spcBef>
                <a:spcPts val="0"/>
              </a:spcBef>
              <a:spcAft>
                <a:spcPts val="0"/>
              </a:spcAft>
              <a:buClr>
                <a:schemeClr val="dk1"/>
              </a:buClr>
              <a:buSzPts val="1100"/>
              <a:buFont typeface="Arial"/>
              <a:buNone/>
            </a:pPr>
            <a:r>
              <a:rPr lang="en-US" sz="1400">
                <a:solidFill>
                  <a:srgbClr val="1D1D1B"/>
                </a:solidFill>
              </a:rPr>
              <a:t>Herinner de deelnemers er aan het eind van de discussie aan dat:</a:t>
            </a:r>
            <a:endParaRPr sz="1400">
              <a:solidFill>
                <a:srgbClr val="1D1D1B"/>
              </a:solidFill>
            </a:endParaRPr>
          </a:p>
          <a:p>
            <a:pPr indent="-317500" lvl="0" marL="457200" rtl="0" algn="l">
              <a:lnSpc>
                <a:spcPct val="107916"/>
              </a:lnSpc>
              <a:spcBef>
                <a:spcPts val="1000"/>
              </a:spcBef>
              <a:spcAft>
                <a:spcPts val="0"/>
              </a:spcAft>
              <a:buClr>
                <a:srgbClr val="1D1D1B"/>
              </a:buClr>
              <a:buSzPts val="1400"/>
              <a:buFont typeface="Calibri"/>
              <a:buChar char="●"/>
            </a:pPr>
            <a:r>
              <a:rPr lang="en-US" sz="1400">
                <a:solidFill>
                  <a:srgbClr val="1D1D1B"/>
                </a:solidFill>
              </a:rPr>
              <a:t>Taal in de loop van de tijd verandert </a:t>
            </a:r>
            <a:endParaRPr sz="1400">
              <a:solidFill>
                <a:srgbClr val="1D1D1B"/>
              </a:solidFill>
            </a:endParaRPr>
          </a:p>
          <a:p>
            <a:pPr indent="-317500" lvl="0" marL="457200" rtl="0" algn="l">
              <a:lnSpc>
                <a:spcPct val="107916"/>
              </a:lnSpc>
              <a:spcBef>
                <a:spcPts val="0"/>
              </a:spcBef>
              <a:spcAft>
                <a:spcPts val="0"/>
              </a:spcAft>
              <a:buClr>
                <a:srgbClr val="1D1D1B"/>
              </a:buClr>
              <a:buSzPts val="1400"/>
              <a:buFont typeface="Calibri"/>
              <a:buChar char="●"/>
            </a:pPr>
            <a:r>
              <a:rPr lang="en-US" sz="1400">
                <a:solidFill>
                  <a:srgbClr val="1D1D1B"/>
                </a:solidFill>
              </a:rPr>
              <a:t>Het belangrijk is dat mensen zichzelf kunnen beschrijven </a:t>
            </a:r>
            <a:endParaRPr sz="1400">
              <a:solidFill>
                <a:srgbClr val="1D1D1B"/>
              </a:solidFill>
            </a:endParaRPr>
          </a:p>
          <a:p>
            <a:pPr indent="-317500" lvl="0" marL="457200" rtl="0" algn="l">
              <a:lnSpc>
                <a:spcPct val="107916"/>
              </a:lnSpc>
              <a:spcBef>
                <a:spcPts val="0"/>
              </a:spcBef>
              <a:spcAft>
                <a:spcPts val="0"/>
              </a:spcAft>
              <a:buClr>
                <a:srgbClr val="1D1D1B"/>
              </a:buClr>
              <a:buSzPts val="1400"/>
              <a:buFont typeface="Calibri"/>
              <a:buChar char="●"/>
            </a:pPr>
            <a:r>
              <a:rPr lang="en-US" sz="1400">
                <a:solidFill>
                  <a:srgbClr val="1D1D1B"/>
                </a:solidFill>
              </a:rPr>
              <a:t>Het vermijden van genderstereotypen en het bevorderen van een inclusieve omgeving waarin leerlingen kunnen experimenteren en zich vrijelijk kunnen uiten goed is voor </a:t>
            </a:r>
            <a:r>
              <a:rPr b="1" lang="en-US" sz="1400">
                <a:solidFill>
                  <a:srgbClr val="1D1D1B"/>
                </a:solidFill>
              </a:rPr>
              <a:t>alle leerlingen.</a:t>
            </a:r>
            <a:endParaRPr b="1" sz="1400">
              <a:solidFill>
                <a:srgbClr val="1D1D1B"/>
              </a:solidFill>
            </a:endParaRPr>
          </a:p>
          <a:p>
            <a:pPr indent="0" lvl="0" marL="0" rtl="0" algn="l">
              <a:lnSpc>
                <a:spcPct val="107916"/>
              </a:lnSpc>
              <a:spcBef>
                <a:spcPts val="0"/>
              </a:spcBef>
              <a:spcAft>
                <a:spcPts val="0"/>
              </a:spcAft>
              <a:buClr>
                <a:schemeClr val="dk1"/>
              </a:buClr>
              <a:buSzPts val="1400"/>
              <a:buFont typeface="Arial"/>
              <a:buNone/>
            </a:pPr>
            <a:r>
              <a:t/>
            </a:r>
            <a:endParaRPr b="1" sz="1400">
              <a:solidFill>
                <a:srgbClr val="1D1D1B"/>
              </a:solidFill>
            </a:endParaRPr>
          </a:p>
          <a:p>
            <a:pPr indent="0" lvl="0" marL="0" rtl="0" algn="l">
              <a:lnSpc>
                <a:spcPct val="107916"/>
              </a:lnSpc>
              <a:spcBef>
                <a:spcPts val="0"/>
              </a:spcBef>
              <a:spcAft>
                <a:spcPts val="0"/>
              </a:spcAft>
              <a:buClr>
                <a:schemeClr val="dk1"/>
              </a:buClr>
              <a:buSzPts val="1400"/>
              <a:buFont typeface="Arial"/>
              <a:buNone/>
            </a:pPr>
            <a:r>
              <a:rPr lang="en-US" sz="1400">
                <a:solidFill>
                  <a:srgbClr val="1D1D1B"/>
                </a:solidFill>
              </a:rPr>
              <a:t>U kunt de verklarende woordenlijst van Stonewall als leidraad gebruiken: https://www.stonewall.org.uk/resources/list-lgbtq-terms</a:t>
            </a:r>
            <a:endParaRPr sz="1400"/>
          </a:p>
        </p:txBody>
      </p:sp>
      <p:sp>
        <p:nvSpPr>
          <p:cNvPr id="187" name="Google Shape;187;g34baa110314_1_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 Id="rId3" Type="http://schemas.openxmlformats.org/officeDocument/2006/relationships/image" Target="../media/image3.png"/><Relationship Id="rId4" Type="http://schemas.openxmlformats.org/officeDocument/2006/relationships/image" Target="../media/image1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7.jpg"/><Relationship Id="rId3" Type="http://schemas.openxmlformats.org/officeDocument/2006/relationships/image" Target="../media/image1.jpg"/><Relationship Id="rId4" Type="http://schemas.openxmlformats.org/officeDocument/2006/relationships/image" Target="../media/image12.png"/><Relationship Id="rId5"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11" Type="http://schemas.openxmlformats.org/officeDocument/2006/relationships/image" Target="../media/image8.png"/><Relationship Id="rId10" Type="http://schemas.openxmlformats.org/officeDocument/2006/relationships/image" Target="../media/image10.png"/><Relationship Id="rId13" Type="http://schemas.openxmlformats.org/officeDocument/2006/relationships/image" Target="../media/image15.png"/><Relationship Id="rId12" Type="http://schemas.openxmlformats.org/officeDocument/2006/relationships/image" Target="../media/image16.png"/><Relationship Id="rId1" Type="http://schemas.openxmlformats.org/officeDocument/2006/relationships/slideMaster" Target="../slideMasters/slideMaster5.xml"/><Relationship Id="rId2" Type="http://schemas.openxmlformats.org/officeDocument/2006/relationships/image" Target="../media/image3.png"/><Relationship Id="rId3" Type="http://schemas.openxmlformats.org/officeDocument/2006/relationships/image" Target="../media/image14.png"/><Relationship Id="rId4" Type="http://schemas.openxmlformats.org/officeDocument/2006/relationships/image" Target="../media/image28.png"/><Relationship Id="rId9" Type="http://schemas.openxmlformats.org/officeDocument/2006/relationships/image" Target="../media/image9.png"/><Relationship Id="rId5" Type="http://schemas.openxmlformats.org/officeDocument/2006/relationships/image" Target="../media/image11.png"/><Relationship Id="rId6" Type="http://schemas.openxmlformats.org/officeDocument/2006/relationships/image" Target="../media/image35.jpg"/><Relationship Id="rId7" Type="http://schemas.openxmlformats.org/officeDocument/2006/relationships/image" Target="../media/image2.png"/><Relationship Id="rId8" Type="http://schemas.openxmlformats.org/officeDocument/2006/relationships/image" Target="../media/image1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jpg"/><Relationship Id="rId3" Type="http://schemas.openxmlformats.org/officeDocument/2006/relationships/image" Target="../media/image1.jpg"/><Relationship Id="rId4" Type="http://schemas.openxmlformats.org/officeDocument/2006/relationships/image" Target="../media/image12.png"/><Relationship Id="rId5"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1" Type="http://schemas.openxmlformats.org/officeDocument/2006/relationships/image" Target="../media/image8.png"/><Relationship Id="rId10" Type="http://schemas.openxmlformats.org/officeDocument/2006/relationships/image" Target="../media/image10.png"/><Relationship Id="rId13" Type="http://schemas.openxmlformats.org/officeDocument/2006/relationships/image" Target="../media/image15.png"/><Relationship Id="rId12" Type="http://schemas.openxmlformats.org/officeDocument/2006/relationships/image" Target="../media/image16.png"/><Relationship Id="rId1" Type="http://schemas.openxmlformats.org/officeDocument/2006/relationships/slideMaster" Target="../slideMasters/slideMaster2.xml"/><Relationship Id="rId2" Type="http://schemas.openxmlformats.org/officeDocument/2006/relationships/image" Target="../media/image3.png"/><Relationship Id="rId3" Type="http://schemas.openxmlformats.org/officeDocument/2006/relationships/image" Target="../media/image14.png"/><Relationship Id="rId4" Type="http://schemas.openxmlformats.org/officeDocument/2006/relationships/image" Target="../media/image28.png"/><Relationship Id="rId9" Type="http://schemas.openxmlformats.org/officeDocument/2006/relationships/image" Target="../media/image9.png"/><Relationship Id="rId5" Type="http://schemas.openxmlformats.org/officeDocument/2006/relationships/image" Target="../media/image11.png"/><Relationship Id="rId6" Type="http://schemas.openxmlformats.org/officeDocument/2006/relationships/image" Target="../media/image35.jpg"/><Relationship Id="rId7" Type="http://schemas.openxmlformats.org/officeDocument/2006/relationships/image" Target="../media/image2.png"/><Relationship Id="rId8" Type="http://schemas.openxmlformats.org/officeDocument/2006/relationships/image" Target="../media/image13.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1" Type="http://schemas.openxmlformats.org/officeDocument/2006/relationships/image" Target="../media/image8.png"/><Relationship Id="rId10" Type="http://schemas.openxmlformats.org/officeDocument/2006/relationships/image" Target="../media/image10.png"/><Relationship Id="rId13" Type="http://schemas.openxmlformats.org/officeDocument/2006/relationships/image" Target="../media/image15.png"/><Relationship Id="rId12" Type="http://schemas.openxmlformats.org/officeDocument/2006/relationships/image" Target="../media/image16.png"/><Relationship Id="rId1" Type="http://schemas.openxmlformats.org/officeDocument/2006/relationships/slideMaster" Target="../slideMasters/slideMaster4.xml"/><Relationship Id="rId2" Type="http://schemas.openxmlformats.org/officeDocument/2006/relationships/image" Target="../media/image3.png"/><Relationship Id="rId3" Type="http://schemas.openxmlformats.org/officeDocument/2006/relationships/image" Target="../media/image14.png"/><Relationship Id="rId4" Type="http://schemas.openxmlformats.org/officeDocument/2006/relationships/image" Target="../media/image28.png"/><Relationship Id="rId9" Type="http://schemas.openxmlformats.org/officeDocument/2006/relationships/image" Target="../media/image9.png"/><Relationship Id="rId5" Type="http://schemas.openxmlformats.org/officeDocument/2006/relationships/image" Target="../media/image11.png"/><Relationship Id="rId6" Type="http://schemas.openxmlformats.org/officeDocument/2006/relationships/image" Target="../media/image35.jpg"/><Relationship Id="rId7" Type="http://schemas.openxmlformats.org/officeDocument/2006/relationships/image" Target="../media/image2.png"/><Relationship Id="rId8" Type="http://schemas.openxmlformats.org/officeDocument/2006/relationships/image" Target="../media/image13.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1.jpg"/><Relationship Id="rId3" Type="http://schemas.openxmlformats.org/officeDocument/2006/relationships/image" Target="../media/image3.png"/><Relationship Id="rId4" Type="http://schemas.openxmlformats.org/officeDocument/2006/relationships/image" Target="../media/image12.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Slide">
  <p:cSld name="1_Title Slide">
    <p:bg>
      <p:bgPr>
        <a:solidFill>
          <a:srgbClr val="FFFFFF"/>
        </a:solidFill>
      </p:bgPr>
    </p:bg>
    <p:spTree>
      <p:nvGrpSpPr>
        <p:cNvPr id="15" name="Shape 15"/>
        <p:cNvGrpSpPr/>
        <p:nvPr/>
      </p:nvGrpSpPr>
      <p:grpSpPr>
        <a:xfrm>
          <a:off x="0" y="0"/>
          <a:ext cx="0" cy="0"/>
          <a:chOff x="0" y="0"/>
          <a:chExt cx="0" cy="0"/>
        </a:xfrm>
      </p:grpSpPr>
      <p:pic>
        <p:nvPicPr>
          <p:cNvPr id="16" name="Google Shape;16;g355a695ed3b_0_51"/>
          <p:cNvPicPr preferRelativeResize="0"/>
          <p:nvPr/>
        </p:nvPicPr>
        <p:blipFill rotWithShape="1">
          <a:blip r:embed="rId2">
            <a:alphaModFix/>
          </a:blip>
          <a:srcRect b="0" l="0" r="0" t="0"/>
          <a:stretch/>
        </p:blipFill>
        <p:spPr>
          <a:xfrm>
            <a:off x="0" y="0"/>
            <a:ext cx="5135947" cy="6857999"/>
          </a:xfrm>
          <a:prstGeom prst="rect">
            <a:avLst/>
          </a:prstGeom>
          <a:noFill/>
          <a:ln>
            <a:noFill/>
          </a:ln>
        </p:spPr>
      </p:pic>
      <p:sp>
        <p:nvSpPr>
          <p:cNvPr id="17" name="Google Shape;17;g355a695ed3b_0_51"/>
          <p:cNvSpPr/>
          <p:nvPr/>
        </p:nvSpPr>
        <p:spPr>
          <a:xfrm>
            <a:off x="1" y="2184266"/>
            <a:ext cx="310800" cy="13311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18" name="Google Shape;18;g355a695ed3b_0_51"/>
          <p:cNvPicPr preferRelativeResize="0"/>
          <p:nvPr/>
        </p:nvPicPr>
        <p:blipFill rotWithShape="1">
          <a:blip r:embed="rId3">
            <a:alphaModFix/>
          </a:blip>
          <a:srcRect b="0" l="0" r="0" t="0"/>
          <a:stretch/>
        </p:blipFill>
        <p:spPr>
          <a:xfrm>
            <a:off x="759995" y="6036971"/>
            <a:ext cx="1954590" cy="754217"/>
          </a:xfrm>
          <a:prstGeom prst="rect">
            <a:avLst/>
          </a:prstGeom>
          <a:noFill/>
          <a:ln>
            <a:noFill/>
          </a:ln>
        </p:spPr>
      </p:pic>
      <p:sp>
        <p:nvSpPr>
          <p:cNvPr id="19" name="Google Shape;19;g355a695ed3b_0_51"/>
          <p:cNvSpPr txBox="1"/>
          <p:nvPr/>
        </p:nvSpPr>
        <p:spPr>
          <a:xfrm>
            <a:off x="2836615" y="6125538"/>
            <a:ext cx="8135100" cy="5772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50"/>
              <a:buFont typeface="Arial"/>
              <a:buNone/>
            </a:pPr>
            <a:r>
              <a:rPr b="0" i="0" lang="en-US" sz="105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20" name="Google Shape;20;g355a695ed3b_0_51"/>
          <p:cNvSpPr txBox="1"/>
          <p:nvPr>
            <p:ph type="ctrTitle"/>
          </p:nvPr>
        </p:nvSpPr>
        <p:spPr>
          <a:xfrm>
            <a:off x="374726" y="2184268"/>
            <a:ext cx="6914700" cy="13341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3200">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 name="Google Shape;21;g355a695ed3b_0_51"/>
          <p:cNvSpPr txBox="1"/>
          <p:nvPr>
            <p:ph idx="1" type="subTitle"/>
          </p:nvPr>
        </p:nvSpPr>
        <p:spPr>
          <a:xfrm>
            <a:off x="401324" y="3651830"/>
            <a:ext cx="6893100" cy="1292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28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22" name="Google Shape;22;g355a695ed3b_0_51"/>
          <p:cNvSpPr/>
          <p:nvPr/>
        </p:nvSpPr>
        <p:spPr>
          <a:xfrm flipH="1" rot="-5400000">
            <a:off x="-507448" y="4140103"/>
            <a:ext cx="1331100" cy="3162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23" name="Google Shape;23;g355a695ed3b_0_51"/>
          <p:cNvPicPr preferRelativeResize="0"/>
          <p:nvPr/>
        </p:nvPicPr>
        <p:blipFill rotWithShape="1">
          <a:blip r:embed="rId4">
            <a:alphaModFix/>
          </a:blip>
          <a:srcRect b="0" l="0" r="0" t="0"/>
          <a:stretch/>
        </p:blipFill>
        <p:spPr>
          <a:xfrm>
            <a:off x="310896" y="331763"/>
            <a:ext cx="4020876" cy="1101324"/>
          </a:xfrm>
          <a:prstGeom prst="rect">
            <a:avLst/>
          </a:prstGeom>
          <a:noFill/>
          <a:ln>
            <a:noFill/>
          </a:ln>
        </p:spPr>
      </p:pic>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Title Slide">
  <p:cSld name="4_Title Slide">
    <p:spTree>
      <p:nvGrpSpPr>
        <p:cNvPr id="105" name="Shape 105"/>
        <p:cNvGrpSpPr/>
        <p:nvPr/>
      </p:nvGrpSpPr>
      <p:grpSpPr>
        <a:xfrm>
          <a:off x="0" y="0"/>
          <a:ext cx="0" cy="0"/>
          <a:chOff x="0" y="0"/>
          <a:chExt cx="0" cy="0"/>
        </a:xfrm>
      </p:grpSpPr>
      <p:pic>
        <p:nvPicPr>
          <p:cNvPr id="106" name="Google Shape;106;p12"/>
          <p:cNvPicPr preferRelativeResize="0"/>
          <p:nvPr/>
        </p:nvPicPr>
        <p:blipFill rotWithShape="1">
          <a:blip r:embed="rId2">
            <a:alphaModFix/>
          </a:blip>
          <a:srcRect b="0" l="0" r="0" t="0"/>
          <a:stretch/>
        </p:blipFill>
        <p:spPr>
          <a:xfrm>
            <a:off x="4728054" y="1818991"/>
            <a:ext cx="7463945" cy="3665678"/>
          </a:xfrm>
          <a:prstGeom prst="rect">
            <a:avLst/>
          </a:prstGeom>
          <a:noFill/>
          <a:ln>
            <a:noFill/>
          </a:ln>
        </p:spPr>
      </p:pic>
      <p:pic>
        <p:nvPicPr>
          <p:cNvPr id="107" name="Google Shape;107;p12"/>
          <p:cNvPicPr preferRelativeResize="0"/>
          <p:nvPr/>
        </p:nvPicPr>
        <p:blipFill rotWithShape="1">
          <a:blip r:embed="rId3">
            <a:alphaModFix/>
          </a:blip>
          <a:srcRect b="0" l="0" r="0" t="0"/>
          <a:stretch/>
        </p:blipFill>
        <p:spPr>
          <a:xfrm>
            <a:off x="0" y="0"/>
            <a:ext cx="5135947" cy="6858000"/>
          </a:xfrm>
          <a:prstGeom prst="rect">
            <a:avLst/>
          </a:prstGeom>
          <a:noFill/>
          <a:ln>
            <a:noFill/>
          </a:ln>
        </p:spPr>
      </p:pic>
      <p:pic>
        <p:nvPicPr>
          <p:cNvPr id="108" name="Google Shape;108;p12"/>
          <p:cNvPicPr preferRelativeResize="0"/>
          <p:nvPr/>
        </p:nvPicPr>
        <p:blipFill rotWithShape="1">
          <a:blip r:embed="rId4">
            <a:alphaModFix/>
          </a:blip>
          <a:srcRect b="0" l="0" r="0" t="0"/>
          <a:stretch/>
        </p:blipFill>
        <p:spPr>
          <a:xfrm>
            <a:off x="310896" y="331763"/>
            <a:ext cx="4020874" cy="1101324"/>
          </a:xfrm>
          <a:prstGeom prst="rect">
            <a:avLst/>
          </a:prstGeom>
          <a:noFill/>
          <a:ln>
            <a:noFill/>
          </a:ln>
        </p:spPr>
      </p:pic>
      <p:sp>
        <p:nvSpPr>
          <p:cNvPr id="109" name="Google Shape;109;p12"/>
          <p:cNvSpPr/>
          <p:nvPr/>
        </p:nvSpPr>
        <p:spPr>
          <a:xfrm>
            <a:off x="1" y="2184266"/>
            <a:ext cx="310895" cy="133118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110" name="Google Shape;110;p12"/>
          <p:cNvPicPr preferRelativeResize="0"/>
          <p:nvPr/>
        </p:nvPicPr>
        <p:blipFill rotWithShape="1">
          <a:blip r:embed="rId5">
            <a:alphaModFix/>
          </a:blip>
          <a:srcRect b="0" l="0" r="0" t="0"/>
          <a:stretch/>
        </p:blipFill>
        <p:spPr>
          <a:xfrm>
            <a:off x="759995" y="6036971"/>
            <a:ext cx="1954590" cy="754217"/>
          </a:xfrm>
          <a:prstGeom prst="rect">
            <a:avLst/>
          </a:prstGeom>
          <a:noFill/>
          <a:ln>
            <a:noFill/>
          </a:ln>
        </p:spPr>
      </p:pic>
      <p:sp>
        <p:nvSpPr>
          <p:cNvPr id="111" name="Google Shape;111;p12"/>
          <p:cNvSpPr txBox="1"/>
          <p:nvPr/>
        </p:nvSpPr>
        <p:spPr>
          <a:xfrm>
            <a:off x="2836615" y="6137080"/>
            <a:ext cx="8134996" cy="55399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112" name="Google Shape;112;p12"/>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2000">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13" name="Google Shape;113;p12"/>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16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114" name="Google Shape;114;p12"/>
          <p:cNvSpPr/>
          <p:nvPr/>
        </p:nvSpPr>
        <p:spPr>
          <a:xfrm flipH="1" rot="-5400000">
            <a:off x="-507419" y="4140073"/>
            <a:ext cx="1331189" cy="3163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115" name="Shape 115"/>
        <p:cNvGrpSpPr/>
        <p:nvPr/>
      </p:nvGrpSpPr>
      <p:grpSpPr>
        <a:xfrm>
          <a:off x="0" y="0"/>
          <a:ext cx="0" cy="0"/>
          <a:chOff x="0" y="0"/>
          <a:chExt cx="0" cy="0"/>
        </a:xfrm>
      </p:grpSpPr>
      <p:sp>
        <p:nvSpPr>
          <p:cNvPr id="116" name="Google Shape;116;p19"/>
          <p:cNvSpPr txBox="1"/>
          <p:nvPr>
            <p:ph type="ctrTitle"/>
          </p:nvPr>
        </p:nvSpPr>
        <p:spPr>
          <a:xfrm>
            <a:off x="2179865" y="2937536"/>
            <a:ext cx="7832271" cy="1600197"/>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117" name="Google Shape;117;p19"/>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118" name="Google Shape;118;p19"/>
          <p:cNvSpPr txBox="1"/>
          <p:nvPr/>
        </p:nvSpPr>
        <p:spPr>
          <a:xfrm>
            <a:off x="2972524" y="6109513"/>
            <a:ext cx="8062185" cy="55399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119" name="Google Shape;119;p19"/>
          <p:cNvSpPr/>
          <p:nvPr/>
        </p:nvSpPr>
        <p:spPr>
          <a:xfrm flipH="1">
            <a:off x="2172707" y="2913643"/>
            <a:ext cx="7839428" cy="45719"/>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120" name="Google Shape;120;p19"/>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121" name="Google Shape;121;p19"/>
          <p:cNvGrpSpPr/>
          <p:nvPr/>
        </p:nvGrpSpPr>
        <p:grpSpPr>
          <a:xfrm>
            <a:off x="2179865" y="4729766"/>
            <a:ext cx="7832271" cy="1110328"/>
            <a:chOff x="2179603" y="4888792"/>
            <a:chExt cx="7798545" cy="1110328"/>
          </a:xfrm>
        </p:grpSpPr>
        <p:pic>
          <p:nvPicPr>
            <p:cNvPr id="122" name="Google Shape;122;p19"/>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123" name="Google Shape;123;p19"/>
            <p:cNvPicPr preferRelativeResize="0"/>
            <p:nvPr/>
          </p:nvPicPr>
          <p:blipFill rotWithShape="1">
            <a:blip r:embed="rId5">
              <a:alphaModFix/>
            </a:blip>
            <a:srcRect b="5544" l="9996" r="6842" t="21988"/>
            <a:stretch/>
          </p:blipFill>
          <p:spPr>
            <a:xfrm>
              <a:off x="3796545" y="4949617"/>
              <a:ext cx="1406759" cy="526545"/>
            </a:xfrm>
            <a:prstGeom prst="rect">
              <a:avLst/>
            </a:prstGeom>
            <a:noFill/>
            <a:ln>
              <a:noFill/>
            </a:ln>
          </p:spPr>
        </p:pic>
        <p:pic>
          <p:nvPicPr>
            <p:cNvPr id="124" name="Google Shape;124;p19"/>
            <p:cNvPicPr preferRelativeResize="0"/>
            <p:nvPr/>
          </p:nvPicPr>
          <p:blipFill rotWithShape="1">
            <a:blip r:embed="rId6">
              <a:alphaModFix/>
            </a:blip>
            <a:srcRect b="0" l="0" r="0" t="0"/>
            <a:stretch/>
          </p:blipFill>
          <p:spPr>
            <a:xfrm>
              <a:off x="5134273" y="4888792"/>
              <a:ext cx="1053678" cy="602102"/>
            </a:xfrm>
            <a:prstGeom prst="rect">
              <a:avLst/>
            </a:prstGeom>
            <a:noFill/>
            <a:ln>
              <a:noFill/>
            </a:ln>
          </p:spPr>
        </p:pic>
        <p:pic>
          <p:nvPicPr>
            <p:cNvPr id="125" name="Google Shape;125;p19"/>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126" name="Google Shape;126;p19"/>
            <p:cNvPicPr preferRelativeResize="0"/>
            <p:nvPr/>
          </p:nvPicPr>
          <p:blipFill rotWithShape="1">
            <a:blip r:embed="rId8">
              <a:alphaModFix/>
            </a:blip>
            <a:srcRect b="0" l="6519" r="6458" t="2905"/>
            <a:stretch/>
          </p:blipFill>
          <p:spPr>
            <a:xfrm>
              <a:off x="7781600" y="4945247"/>
              <a:ext cx="2196548" cy="545647"/>
            </a:xfrm>
            <a:prstGeom prst="rect">
              <a:avLst/>
            </a:prstGeom>
            <a:noFill/>
            <a:ln>
              <a:noFill/>
            </a:ln>
          </p:spPr>
        </p:pic>
        <p:pic>
          <p:nvPicPr>
            <p:cNvPr id="127" name="Google Shape;127;p19"/>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128" name="Google Shape;128;p19"/>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129" name="Google Shape;129;p19"/>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130" name="Google Shape;130;p19"/>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131" name="Google Shape;131;p19"/>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Title Slide">
  <p:cSld name="4_Title Slide">
    <p:spTree>
      <p:nvGrpSpPr>
        <p:cNvPr id="24" name="Shape 24"/>
        <p:cNvGrpSpPr/>
        <p:nvPr/>
      </p:nvGrpSpPr>
      <p:grpSpPr>
        <a:xfrm>
          <a:off x="0" y="0"/>
          <a:ext cx="0" cy="0"/>
          <a:chOff x="0" y="0"/>
          <a:chExt cx="0" cy="0"/>
        </a:xfrm>
      </p:grpSpPr>
      <p:pic>
        <p:nvPicPr>
          <p:cNvPr id="25" name="Google Shape;25;g355a695ed3b_0_60"/>
          <p:cNvPicPr preferRelativeResize="0"/>
          <p:nvPr/>
        </p:nvPicPr>
        <p:blipFill rotWithShape="1">
          <a:blip r:embed="rId2">
            <a:alphaModFix/>
          </a:blip>
          <a:srcRect b="0" l="0" r="0" t="0"/>
          <a:stretch/>
        </p:blipFill>
        <p:spPr>
          <a:xfrm>
            <a:off x="6384471" y="2628899"/>
            <a:ext cx="5807528" cy="2855769"/>
          </a:xfrm>
          <a:prstGeom prst="rect">
            <a:avLst/>
          </a:prstGeom>
          <a:noFill/>
          <a:ln>
            <a:noFill/>
          </a:ln>
        </p:spPr>
      </p:pic>
      <p:pic>
        <p:nvPicPr>
          <p:cNvPr id="26" name="Google Shape;26;g355a695ed3b_0_60"/>
          <p:cNvPicPr preferRelativeResize="0"/>
          <p:nvPr/>
        </p:nvPicPr>
        <p:blipFill rotWithShape="1">
          <a:blip r:embed="rId3">
            <a:alphaModFix/>
          </a:blip>
          <a:srcRect b="0" l="0" r="0" t="0"/>
          <a:stretch/>
        </p:blipFill>
        <p:spPr>
          <a:xfrm>
            <a:off x="0" y="0"/>
            <a:ext cx="5135947" cy="6857999"/>
          </a:xfrm>
          <a:prstGeom prst="rect">
            <a:avLst/>
          </a:prstGeom>
          <a:noFill/>
          <a:ln>
            <a:noFill/>
          </a:ln>
        </p:spPr>
      </p:pic>
      <p:pic>
        <p:nvPicPr>
          <p:cNvPr id="27" name="Google Shape;27;g355a695ed3b_0_60"/>
          <p:cNvPicPr preferRelativeResize="0"/>
          <p:nvPr/>
        </p:nvPicPr>
        <p:blipFill rotWithShape="1">
          <a:blip r:embed="rId4">
            <a:alphaModFix/>
          </a:blip>
          <a:srcRect b="0" l="0" r="0" t="0"/>
          <a:stretch/>
        </p:blipFill>
        <p:spPr>
          <a:xfrm>
            <a:off x="310896" y="331763"/>
            <a:ext cx="4020876" cy="1101324"/>
          </a:xfrm>
          <a:prstGeom prst="rect">
            <a:avLst/>
          </a:prstGeom>
          <a:noFill/>
          <a:ln>
            <a:noFill/>
          </a:ln>
        </p:spPr>
      </p:pic>
      <p:sp>
        <p:nvSpPr>
          <p:cNvPr id="28" name="Google Shape;28;g355a695ed3b_0_60"/>
          <p:cNvSpPr/>
          <p:nvPr/>
        </p:nvSpPr>
        <p:spPr>
          <a:xfrm>
            <a:off x="1" y="2184266"/>
            <a:ext cx="310800" cy="13311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29" name="Google Shape;29;g355a695ed3b_0_60"/>
          <p:cNvPicPr preferRelativeResize="0"/>
          <p:nvPr/>
        </p:nvPicPr>
        <p:blipFill rotWithShape="1">
          <a:blip r:embed="rId5">
            <a:alphaModFix/>
          </a:blip>
          <a:srcRect b="0" l="0" r="0" t="0"/>
          <a:stretch/>
        </p:blipFill>
        <p:spPr>
          <a:xfrm>
            <a:off x="759995" y="6036971"/>
            <a:ext cx="1954590" cy="754217"/>
          </a:xfrm>
          <a:prstGeom prst="rect">
            <a:avLst/>
          </a:prstGeom>
          <a:noFill/>
          <a:ln>
            <a:noFill/>
          </a:ln>
        </p:spPr>
      </p:pic>
      <p:sp>
        <p:nvSpPr>
          <p:cNvPr id="30" name="Google Shape;30;g355a695ed3b_0_60"/>
          <p:cNvSpPr txBox="1"/>
          <p:nvPr/>
        </p:nvSpPr>
        <p:spPr>
          <a:xfrm>
            <a:off x="2836615" y="6137080"/>
            <a:ext cx="8135100" cy="554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31" name="Google Shape;31;g355a695ed3b_0_60"/>
          <p:cNvSpPr txBox="1"/>
          <p:nvPr>
            <p:ph type="ctrTitle"/>
          </p:nvPr>
        </p:nvSpPr>
        <p:spPr>
          <a:xfrm>
            <a:off x="374726" y="2184268"/>
            <a:ext cx="4899300" cy="13341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2" name="Google Shape;32;g355a695ed3b_0_60"/>
          <p:cNvSpPr txBox="1"/>
          <p:nvPr>
            <p:ph idx="1" type="subTitle"/>
          </p:nvPr>
        </p:nvSpPr>
        <p:spPr>
          <a:xfrm>
            <a:off x="401324" y="3651830"/>
            <a:ext cx="4899300" cy="1292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28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33" name="Google Shape;33;g355a695ed3b_0_60"/>
          <p:cNvSpPr/>
          <p:nvPr/>
        </p:nvSpPr>
        <p:spPr>
          <a:xfrm flipH="1" rot="-5400000">
            <a:off x="-507448" y="4140103"/>
            <a:ext cx="1331100" cy="3162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ext - 1col">
  <p:cSld name="Title Text - 1col">
    <p:spTree>
      <p:nvGrpSpPr>
        <p:cNvPr id="37" name="Shape 37"/>
        <p:cNvGrpSpPr/>
        <p:nvPr/>
      </p:nvGrpSpPr>
      <p:grpSpPr>
        <a:xfrm>
          <a:off x="0" y="0"/>
          <a:ext cx="0" cy="0"/>
          <a:chOff x="0" y="0"/>
          <a:chExt cx="0" cy="0"/>
        </a:xfrm>
      </p:grpSpPr>
      <p:sp>
        <p:nvSpPr>
          <p:cNvPr id="38" name="Google Shape;38;g34d60cfd5f6_0_51"/>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9" name="Google Shape;39;g34d60cfd5f6_0_51"/>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lvl1pPr indent="-368300" lvl="0" marL="457200" marR="0" rtl="0" algn="l">
              <a:lnSpc>
                <a:spcPct val="90000"/>
              </a:lnSpc>
              <a:spcBef>
                <a:spcPts val="1000"/>
              </a:spcBef>
              <a:spcAft>
                <a:spcPts val="0"/>
              </a:spcAft>
              <a:buClr>
                <a:schemeClr val="accent4"/>
              </a:buClr>
              <a:buSzPts val="2200"/>
              <a:buFont typeface="Arial"/>
              <a:buChar char="•"/>
              <a:defRPr b="0" i="0" sz="2200" u="none" cap="none" strike="noStrike">
                <a:solidFill>
                  <a:schemeClr val="accent4"/>
                </a:solidFill>
                <a:latin typeface="Calibri"/>
                <a:ea typeface="Calibri"/>
                <a:cs typeface="Calibri"/>
                <a:sym typeface="Calibri"/>
              </a:defRPr>
            </a:lvl1pPr>
            <a:lvl2pPr indent="-342900" lvl="1" marL="914400" marR="0" rtl="0" algn="l">
              <a:lnSpc>
                <a:spcPct val="90000"/>
              </a:lnSpc>
              <a:spcBef>
                <a:spcPts val="500"/>
              </a:spcBef>
              <a:spcAft>
                <a:spcPts val="0"/>
              </a:spcAft>
              <a:buClr>
                <a:schemeClr val="dk1"/>
              </a:buClr>
              <a:buSzPts val="1800"/>
              <a:buFont typeface="Arial"/>
              <a:buChar char="•"/>
              <a:defRPr b="0" i="0" sz="2000" u="none" cap="none" strike="noStrike">
                <a:solidFill>
                  <a:schemeClr val="dk1"/>
                </a:solidFill>
                <a:latin typeface="Calibri"/>
                <a:ea typeface="Calibri"/>
                <a:cs typeface="Calibri"/>
                <a:sym typeface="Calibri"/>
              </a:defRPr>
            </a:lvl2pPr>
            <a:lvl3pPr indent="-320039" lvl="2" marL="1371600" marR="0" rtl="0" algn="l">
              <a:lnSpc>
                <a:spcPct val="90000"/>
              </a:lnSpc>
              <a:spcBef>
                <a:spcPts val="500"/>
              </a:spcBef>
              <a:spcAft>
                <a:spcPts val="0"/>
              </a:spcAft>
              <a:buClr>
                <a:schemeClr val="dk1"/>
              </a:buClr>
              <a:buSzPts val="1440"/>
              <a:buFont typeface="Arial"/>
              <a:buChar char="•"/>
              <a:defRPr b="0" i="0" sz="18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40" name="Shape 40"/>
        <p:cNvGrpSpPr/>
        <p:nvPr/>
      </p:nvGrpSpPr>
      <p:grpSpPr>
        <a:xfrm>
          <a:off x="0" y="0"/>
          <a:ext cx="0" cy="0"/>
          <a:chOff x="0" y="0"/>
          <a:chExt cx="0" cy="0"/>
        </a:xfrm>
      </p:grpSpPr>
      <p:sp>
        <p:nvSpPr>
          <p:cNvPr id="41" name="Google Shape;41;g34d60cfd5f6_0_54"/>
          <p:cNvSpPr txBox="1"/>
          <p:nvPr>
            <p:ph type="ctrTitle"/>
          </p:nvPr>
        </p:nvSpPr>
        <p:spPr>
          <a:xfrm>
            <a:off x="2179865" y="2937536"/>
            <a:ext cx="7832400" cy="1600200"/>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42" name="Google Shape;42;g34d60cfd5f6_0_54"/>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43" name="Google Shape;43;g34d60cfd5f6_0_54"/>
          <p:cNvSpPr txBox="1"/>
          <p:nvPr/>
        </p:nvSpPr>
        <p:spPr>
          <a:xfrm>
            <a:off x="2972524" y="6109513"/>
            <a:ext cx="8062200" cy="554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44" name="Google Shape;44;g34d60cfd5f6_0_54"/>
          <p:cNvSpPr/>
          <p:nvPr/>
        </p:nvSpPr>
        <p:spPr>
          <a:xfrm flipH="1">
            <a:off x="2172835" y="2913643"/>
            <a:ext cx="7839300" cy="456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45" name="Google Shape;45;g34d60cfd5f6_0_54"/>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46" name="Google Shape;46;g34d60cfd5f6_0_54"/>
          <p:cNvGrpSpPr/>
          <p:nvPr/>
        </p:nvGrpSpPr>
        <p:grpSpPr>
          <a:xfrm>
            <a:off x="2179811" y="4729766"/>
            <a:ext cx="7832078" cy="1110328"/>
            <a:chOff x="2179603" y="4888792"/>
            <a:chExt cx="7798544" cy="1110328"/>
          </a:xfrm>
        </p:grpSpPr>
        <p:pic>
          <p:nvPicPr>
            <p:cNvPr id="47" name="Google Shape;47;g34d60cfd5f6_0_54"/>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48" name="Google Shape;48;g34d60cfd5f6_0_54"/>
            <p:cNvPicPr preferRelativeResize="0"/>
            <p:nvPr/>
          </p:nvPicPr>
          <p:blipFill rotWithShape="1">
            <a:blip r:embed="rId5">
              <a:alphaModFix/>
            </a:blip>
            <a:srcRect b="5543" l="9995" r="6843" t="21987"/>
            <a:stretch/>
          </p:blipFill>
          <p:spPr>
            <a:xfrm>
              <a:off x="3796545" y="4949617"/>
              <a:ext cx="1406759" cy="526545"/>
            </a:xfrm>
            <a:prstGeom prst="rect">
              <a:avLst/>
            </a:prstGeom>
            <a:noFill/>
            <a:ln>
              <a:noFill/>
            </a:ln>
          </p:spPr>
        </p:pic>
        <p:pic>
          <p:nvPicPr>
            <p:cNvPr id="49" name="Google Shape;49;g34d60cfd5f6_0_54"/>
            <p:cNvPicPr preferRelativeResize="0"/>
            <p:nvPr/>
          </p:nvPicPr>
          <p:blipFill rotWithShape="1">
            <a:blip r:embed="rId6">
              <a:alphaModFix/>
            </a:blip>
            <a:srcRect b="0" l="0" r="0" t="0"/>
            <a:stretch/>
          </p:blipFill>
          <p:spPr>
            <a:xfrm>
              <a:off x="5134273" y="4888792"/>
              <a:ext cx="1053679" cy="602102"/>
            </a:xfrm>
            <a:prstGeom prst="rect">
              <a:avLst/>
            </a:prstGeom>
            <a:noFill/>
            <a:ln>
              <a:noFill/>
            </a:ln>
          </p:spPr>
        </p:pic>
        <p:pic>
          <p:nvPicPr>
            <p:cNvPr id="50" name="Google Shape;50;g34d60cfd5f6_0_54"/>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51" name="Google Shape;51;g34d60cfd5f6_0_54"/>
            <p:cNvPicPr preferRelativeResize="0"/>
            <p:nvPr/>
          </p:nvPicPr>
          <p:blipFill rotWithShape="1">
            <a:blip r:embed="rId8">
              <a:alphaModFix/>
            </a:blip>
            <a:srcRect b="0" l="6518" r="6456" t="2903"/>
            <a:stretch/>
          </p:blipFill>
          <p:spPr>
            <a:xfrm>
              <a:off x="7781600" y="4945247"/>
              <a:ext cx="2196547" cy="545647"/>
            </a:xfrm>
            <a:prstGeom prst="rect">
              <a:avLst/>
            </a:prstGeom>
            <a:noFill/>
            <a:ln>
              <a:noFill/>
            </a:ln>
          </p:spPr>
        </p:pic>
        <p:pic>
          <p:nvPicPr>
            <p:cNvPr id="52" name="Google Shape;52;g34d60cfd5f6_0_54"/>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53" name="Google Shape;53;g34d60cfd5f6_0_54"/>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54" name="Google Shape;54;g34d60cfd5f6_0_54"/>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55" name="Google Shape;55;g34d60cfd5f6_0_54"/>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56" name="Google Shape;56;g34d60cfd5f6_0_54"/>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title Content - 2col">
  <p:cSld name="Title Subtitle Content - 2col">
    <p:spTree>
      <p:nvGrpSpPr>
        <p:cNvPr id="60" name="Shape 60"/>
        <p:cNvGrpSpPr/>
        <p:nvPr/>
      </p:nvGrpSpPr>
      <p:grpSpPr>
        <a:xfrm>
          <a:off x="0" y="0"/>
          <a:ext cx="0" cy="0"/>
          <a:chOff x="0" y="0"/>
          <a:chExt cx="0" cy="0"/>
        </a:xfrm>
      </p:grpSpPr>
      <p:sp>
        <p:nvSpPr>
          <p:cNvPr id="61" name="Google Shape;61;p15"/>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2" name="Google Shape;62;p15"/>
          <p:cNvSpPr txBox="1"/>
          <p:nvPr>
            <p:ph idx="1" type="body"/>
          </p:nvPr>
        </p:nvSpPr>
        <p:spPr>
          <a:xfrm>
            <a:off x="97970" y="854672"/>
            <a:ext cx="11944351" cy="550862"/>
          </a:xfrm>
          <a:prstGeom prst="rect">
            <a:avLst/>
          </a:prstGeom>
          <a:noFill/>
          <a:ln>
            <a:noFill/>
          </a:ln>
        </p:spPr>
        <p:txBody>
          <a:bodyPr anchorCtr="0" anchor="ctr" bIns="45700" lIns="91425" spcFirstLastPara="1" rIns="91425" wrap="square" tIns="45700">
            <a:noAutofit/>
          </a:bodyPr>
          <a:lstStyle>
            <a:lvl1pPr indent="-228600" lvl="0" marL="457200" marR="0" rtl="0" algn="just">
              <a:lnSpc>
                <a:spcPct val="90000"/>
              </a:lnSpc>
              <a:spcBef>
                <a:spcPts val="1000"/>
              </a:spcBef>
              <a:spcAft>
                <a:spcPts val="0"/>
              </a:spcAft>
              <a:buClr>
                <a:schemeClr val="accent1"/>
              </a:buClr>
              <a:buSzPts val="2400"/>
              <a:buFont typeface="Arial"/>
              <a:buNone/>
              <a:defRPr b="1" i="0" sz="2400" u="none" cap="none" strike="noStrike">
                <a:solidFill>
                  <a:schemeClr val="accent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63" name="Google Shape;63;p15"/>
          <p:cNvSpPr txBox="1"/>
          <p:nvPr>
            <p:ph idx="2" type="body"/>
          </p:nvPr>
        </p:nvSpPr>
        <p:spPr>
          <a:xfrm>
            <a:off x="97971" y="1462685"/>
            <a:ext cx="11944350" cy="5289179"/>
          </a:xfrm>
          <a:prstGeom prst="rect">
            <a:avLst/>
          </a:prstGeom>
          <a:noFill/>
          <a:ln>
            <a:noFill/>
          </a:ln>
        </p:spPr>
        <p:txBody>
          <a:bodyPr anchorCtr="0" anchor="t" bIns="45700" lIns="91425" spcFirstLastPara="1" rIns="91425" wrap="square" tIns="45700">
            <a:noAutofit/>
          </a:bodyPr>
          <a:lstStyle>
            <a:lvl1pPr indent="-228600" lvl="0" marL="457200" marR="0" rtl="0" algn="l">
              <a:lnSpc>
                <a:spcPct val="90000"/>
              </a:lnSpc>
              <a:spcBef>
                <a:spcPts val="1000"/>
              </a:spcBef>
              <a:spcAft>
                <a:spcPts val="0"/>
              </a:spcAft>
              <a:buClr>
                <a:schemeClr val="accent4"/>
              </a:buClr>
              <a:buSzPts val="1800"/>
              <a:buFont typeface="Arial"/>
              <a:buNone/>
              <a:defRPr b="0" i="0" sz="1800" u="none" cap="none" strike="noStrike">
                <a:solidFill>
                  <a:schemeClr val="accent4"/>
                </a:solidFill>
                <a:latin typeface="Calibri"/>
                <a:ea typeface="Calibri"/>
                <a:cs typeface="Calibri"/>
                <a:sym typeface="Calibri"/>
              </a:defRPr>
            </a:lvl1pPr>
            <a:lvl2pPr indent="-368300" lvl="1" marL="9144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2pPr>
            <a:lvl3pPr indent="-368300" lvl="2" marL="13716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ext - 1col">
  <p:cSld name="Title Text - 1col">
    <p:spTree>
      <p:nvGrpSpPr>
        <p:cNvPr id="64" name="Shape 64"/>
        <p:cNvGrpSpPr/>
        <p:nvPr/>
      </p:nvGrpSpPr>
      <p:grpSpPr>
        <a:xfrm>
          <a:off x="0" y="0"/>
          <a:ext cx="0" cy="0"/>
          <a:chOff x="0" y="0"/>
          <a:chExt cx="0" cy="0"/>
        </a:xfrm>
      </p:grpSpPr>
      <p:sp>
        <p:nvSpPr>
          <p:cNvPr id="65" name="Google Shape;65;p14"/>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6" name="Google Shape;66;p14"/>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lvl1pPr indent="-228600" lvl="0" marL="457200" marR="0" rtl="0" algn="l">
              <a:lnSpc>
                <a:spcPct val="90000"/>
              </a:lnSpc>
              <a:spcBef>
                <a:spcPts val="1000"/>
              </a:spcBef>
              <a:spcAft>
                <a:spcPts val="0"/>
              </a:spcAft>
              <a:buClr>
                <a:schemeClr val="accent4"/>
              </a:buClr>
              <a:buSzPts val="1800"/>
              <a:buFont typeface="Arial"/>
              <a:buNone/>
              <a:defRPr b="0" i="0" sz="1800" u="none" cap="none" strike="noStrike">
                <a:solidFill>
                  <a:schemeClr val="accent4"/>
                </a:solidFill>
                <a:latin typeface="Calibri"/>
                <a:ea typeface="Calibri"/>
                <a:cs typeface="Calibri"/>
                <a:sym typeface="Calibri"/>
              </a:defRPr>
            </a:lvl1pPr>
            <a:lvl2pPr indent="-368300" lvl="1" marL="9144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2pPr>
            <a:lvl3pPr indent="-368300" lvl="2" marL="13716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70" name="Shape 70"/>
        <p:cNvGrpSpPr/>
        <p:nvPr/>
      </p:nvGrpSpPr>
      <p:grpSpPr>
        <a:xfrm>
          <a:off x="0" y="0"/>
          <a:ext cx="0" cy="0"/>
          <a:chOff x="0" y="0"/>
          <a:chExt cx="0" cy="0"/>
        </a:xfrm>
      </p:grpSpPr>
      <p:sp>
        <p:nvSpPr>
          <p:cNvPr id="71" name="Google Shape;71;g35774b28f35_0_80"/>
          <p:cNvSpPr txBox="1"/>
          <p:nvPr>
            <p:ph type="ctrTitle"/>
          </p:nvPr>
        </p:nvSpPr>
        <p:spPr>
          <a:xfrm>
            <a:off x="2179865" y="2937536"/>
            <a:ext cx="7832400" cy="1600200"/>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72" name="Google Shape;72;g35774b28f35_0_80"/>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73" name="Google Shape;73;g35774b28f35_0_80"/>
          <p:cNvSpPr txBox="1"/>
          <p:nvPr/>
        </p:nvSpPr>
        <p:spPr>
          <a:xfrm>
            <a:off x="2972524" y="6109513"/>
            <a:ext cx="8062200" cy="554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74" name="Google Shape;74;g35774b28f35_0_80"/>
          <p:cNvSpPr/>
          <p:nvPr/>
        </p:nvSpPr>
        <p:spPr>
          <a:xfrm flipH="1">
            <a:off x="2172835" y="2913643"/>
            <a:ext cx="7839300" cy="456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75" name="Google Shape;75;g35774b28f35_0_80"/>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76" name="Google Shape;76;g35774b28f35_0_80"/>
          <p:cNvGrpSpPr/>
          <p:nvPr/>
        </p:nvGrpSpPr>
        <p:grpSpPr>
          <a:xfrm>
            <a:off x="2179811" y="4729766"/>
            <a:ext cx="7832078" cy="1110328"/>
            <a:chOff x="2179603" y="4888792"/>
            <a:chExt cx="7798544" cy="1110328"/>
          </a:xfrm>
        </p:grpSpPr>
        <p:pic>
          <p:nvPicPr>
            <p:cNvPr id="77" name="Google Shape;77;g35774b28f35_0_80"/>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78" name="Google Shape;78;g35774b28f35_0_80"/>
            <p:cNvPicPr preferRelativeResize="0"/>
            <p:nvPr/>
          </p:nvPicPr>
          <p:blipFill rotWithShape="1">
            <a:blip r:embed="rId5">
              <a:alphaModFix/>
            </a:blip>
            <a:srcRect b="5543" l="9995" r="6843" t="21987"/>
            <a:stretch/>
          </p:blipFill>
          <p:spPr>
            <a:xfrm>
              <a:off x="3796545" y="4949617"/>
              <a:ext cx="1406759" cy="526545"/>
            </a:xfrm>
            <a:prstGeom prst="rect">
              <a:avLst/>
            </a:prstGeom>
            <a:noFill/>
            <a:ln>
              <a:noFill/>
            </a:ln>
          </p:spPr>
        </p:pic>
        <p:pic>
          <p:nvPicPr>
            <p:cNvPr id="79" name="Google Shape;79;g35774b28f35_0_80"/>
            <p:cNvPicPr preferRelativeResize="0"/>
            <p:nvPr/>
          </p:nvPicPr>
          <p:blipFill rotWithShape="1">
            <a:blip r:embed="rId6">
              <a:alphaModFix/>
            </a:blip>
            <a:srcRect b="0" l="0" r="0" t="0"/>
            <a:stretch/>
          </p:blipFill>
          <p:spPr>
            <a:xfrm>
              <a:off x="5134273" y="4888792"/>
              <a:ext cx="1053679" cy="602102"/>
            </a:xfrm>
            <a:prstGeom prst="rect">
              <a:avLst/>
            </a:prstGeom>
            <a:noFill/>
            <a:ln>
              <a:noFill/>
            </a:ln>
          </p:spPr>
        </p:pic>
        <p:pic>
          <p:nvPicPr>
            <p:cNvPr id="80" name="Google Shape;80;g35774b28f35_0_80"/>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81" name="Google Shape;81;g35774b28f35_0_80"/>
            <p:cNvPicPr preferRelativeResize="0"/>
            <p:nvPr/>
          </p:nvPicPr>
          <p:blipFill rotWithShape="1">
            <a:blip r:embed="rId8">
              <a:alphaModFix/>
            </a:blip>
            <a:srcRect b="0" l="6518" r="6456" t="2903"/>
            <a:stretch/>
          </p:blipFill>
          <p:spPr>
            <a:xfrm>
              <a:off x="7781600" y="4945247"/>
              <a:ext cx="2196547" cy="545647"/>
            </a:xfrm>
            <a:prstGeom prst="rect">
              <a:avLst/>
            </a:prstGeom>
            <a:noFill/>
            <a:ln>
              <a:noFill/>
            </a:ln>
          </p:spPr>
        </p:pic>
        <p:pic>
          <p:nvPicPr>
            <p:cNvPr id="82" name="Google Shape;82;g35774b28f35_0_80"/>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83" name="Google Shape;83;g35774b28f35_0_80"/>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84" name="Google Shape;84;g35774b28f35_0_80"/>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85" name="Google Shape;85;g35774b28f35_0_80"/>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86" name="Google Shape;86;g35774b28f35_0_80"/>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ext - 1col">
  <p:cSld name="Title Text - 1col">
    <p:spTree>
      <p:nvGrpSpPr>
        <p:cNvPr id="87" name="Shape 87"/>
        <p:cNvGrpSpPr/>
        <p:nvPr/>
      </p:nvGrpSpPr>
      <p:grpSpPr>
        <a:xfrm>
          <a:off x="0" y="0"/>
          <a:ext cx="0" cy="0"/>
          <a:chOff x="0" y="0"/>
          <a:chExt cx="0" cy="0"/>
        </a:xfrm>
      </p:grpSpPr>
      <p:sp>
        <p:nvSpPr>
          <p:cNvPr id="88" name="Google Shape;88;g35774b28f35_0_77"/>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9" name="Google Shape;89;g35774b28f35_0_77"/>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lvl1pPr indent="-368300" lvl="0" marL="457200" marR="0" rtl="0" algn="l">
              <a:lnSpc>
                <a:spcPct val="90000"/>
              </a:lnSpc>
              <a:spcBef>
                <a:spcPts val="1000"/>
              </a:spcBef>
              <a:spcAft>
                <a:spcPts val="0"/>
              </a:spcAft>
              <a:buClr>
                <a:schemeClr val="accent4"/>
              </a:buClr>
              <a:buSzPts val="2200"/>
              <a:buFont typeface="Arial"/>
              <a:buChar char="•"/>
              <a:defRPr b="0" i="0" sz="2200" u="none" cap="none" strike="noStrike">
                <a:solidFill>
                  <a:schemeClr val="accent4"/>
                </a:solidFill>
                <a:latin typeface="Calibri"/>
                <a:ea typeface="Calibri"/>
                <a:cs typeface="Calibri"/>
                <a:sym typeface="Calibri"/>
              </a:defRPr>
            </a:lvl1pPr>
            <a:lvl2pPr indent="-342900" lvl="1" marL="914400" marR="0" rtl="0" algn="l">
              <a:lnSpc>
                <a:spcPct val="90000"/>
              </a:lnSpc>
              <a:spcBef>
                <a:spcPts val="500"/>
              </a:spcBef>
              <a:spcAft>
                <a:spcPts val="0"/>
              </a:spcAft>
              <a:buClr>
                <a:schemeClr val="dk1"/>
              </a:buClr>
              <a:buSzPts val="1800"/>
              <a:buFont typeface="Arial"/>
              <a:buChar char="•"/>
              <a:defRPr b="0" i="0" sz="2000" u="none" cap="none" strike="noStrike">
                <a:solidFill>
                  <a:schemeClr val="dk1"/>
                </a:solidFill>
                <a:latin typeface="Calibri"/>
                <a:ea typeface="Calibri"/>
                <a:cs typeface="Calibri"/>
                <a:sym typeface="Calibri"/>
              </a:defRPr>
            </a:lvl2pPr>
            <a:lvl3pPr indent="-320039" lvl="2" marL="1371600" marR="0" rtl="0" algn="l">
              <a:lnSpc>
                <a:spcPct val="90000"/>
              </a:lnSpc>
              <a:spcBef>
                <a:spcPts val="500"/>
              </a:spcBef>
              <a:spcAft>
                <a:spcPts val="0"/>
              </a:spcAft>
              <a:buClr>
                <a:schemeClr val="dk1"/>
              </a:buClr>
              <a:buSzPts val="1440"/>
              <a:buFont typeface="Arial"/>
              <a:buChar char="•"/>
              <a:defRPr b="0" i="0" sz="18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Slide">
  <p:cSld name="1_Title Slide">
    <p:bg>
      <p:bgPr>
        <a:solidFill>
          <a:srgbClr val="FFFFFF"/>
        </a:solidFill>
      </p:bgPr>
    </p:bg>
    <p:spTree>
      <p:nvGrpSpPr>
        <p:cNvPr id="96" name="Shape 96"/>
        <p:cNvGrpSpPr/>
        <p:nvPr/>
      </p:nvGrpSpPr>
      <p:grpSpPr>
        <a:xfrm>
          <a:off x="0" y="0"/>
          <a:ext cx="0" cy="0"/>
          <a:chOff x="0" y="0"/>
          <a:chExt cx="0" cy="0"/>
        </a:xfrm>
      </p:grpSpPr>
      <p:pic>
        <p:nvPicPr>
          <p:cNvPr id="97" name="Google Shape;97;p11"/>
          <p:cNvPicPr preferRelativeResize="0"/>
          <p:nvPr/>
        </p:nvPicPr>
        <p:blipFill rotWithShape="1">
          <a:blip r:embed="rId2">
            <a:alphaModFix/>
          </a:blip>
          <a:srcRect b="0" l="0" r="0" t="0"/>
          <a:stretch/>
        </p:blipFill>
        <p:spPr>
          <a:xfrm>
            <a:off x="0" y="0"/>
            <a:ext cx="5135947" cy="6858000"/>
          </a:xfrm>
          <a:prstGeom prst="rect">
            <a:avLst/>
          </a:prstGeom>
          <a:noFill/>
          <a:ln>
            <a:noFill/>
          </a:ln>
        </p:spPr>
      </p:pic>
      <p:sp>
        <p:nvSpPr>
          <p:cNvPr id="98" name="Google Shape;98;p11"/>
          <p:cNvSpPr/>
          <p:nvPr/>
        </p:nvSpPr>
        <p:spPr>
          <a:xfrm>
            <a:off x="1" y="2184266"/>
            <a:ext cx="310895" cy="133118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99" name="Google Shape;99;p11"/>
          <p:cNvPicPr preferRelativeResize="0"/>
          <p:nvPr/>
        </p:nvPicPr>
        <p:blipFill rotWithShape="1">
          <a:blip r:embed="rId3">
            <a:alphaModFix/>
          </a:blip>
          <a:srcRect b="0" l="0" r="0" t="0"/>
          <a:stretch/>
        </p:blipFill>
        <p:spPr>
          <a:xfrm>
            <a:off x="759995" y="6036971"/>
            <a:ext cx="1954590" cy="754217"/>
          </a:xfrm>
          <a:prstGeom prst="rect">
            <a:avLst/>
          </a:prstGeom>
          <a:noFill/>
          <a:ln>
            <a:noFill/>
          </a:ln>
        </p:spPr>
      </p:pic>
      <p:sp>
        <p:nvSpPr>
          <p:cNvPr id="100" name="Google Shape;100;p11"/>
          <p:cNvSpPr txBox="1"/>
          <p:nvPr/>
        </p:nvSpPr>
        <p:spPr>
          <a:xfrm>
            <a:off x="2836615" y="6125538"/>
            <a:ext cx="8134996" cy="57708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50"/>
              <a:buFont typeface="Arial"/>
              <a:buNone/>
            </a:pPr>
            <a:r>
              <a:rPr b="0" i="0" lang="en-US" sz="105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101" name="Google Shape;101;p11"/>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2000">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2" name="Google Shape;102;p11"/>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16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103" name="Google Shape;103;p11"/>
          <p:cNvSpPr/>
          <p:nvPr/>
        </p:nvSpPr>
        <p:spPr>
          <a:xfrm flipH="1" rot="-5400000">
            <a:off x="-507419" y="4140073"/>
            <a:ext cx="1331189" cy="3163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104" name="Google Shape;104;p11"/>
          <p:cNvPicPr preferRelativeResize="0"/>
          <p:nvPr/>
        </p:nvPicPr>
        <p:blipFill rotWithShape="1">
          <a:blip r:embed="rId4">
            <a:alphaModFix/>
          </a:blip>
          <a:srcRect b="0" l="0" r="0" t="0"/>
          <a:stretch/>
        </p:blipFill>
        <p:spPr>
          <a:xfrm>
            <a:off x="310896" y="331763"/>
            <a:ext cx="4020874" cy="1101324"/>
          </a:xfrm>
          <a:prstGeom prst="rect">
            <a:avLst/>
          </a:prstGeom>
          <a:noFill/>
          <a:ln>
            <a:noFill/>
          </a:ln>
        </p:spPr>
      </p:pic>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theme" Target="../theme/theme3.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slideLayout" Target="../slideLayouts/slideLayout4.xml"/><Relationship Id="rId3" Type="http://schemas.openxmlformats.org/officeDocument/2006/relationships/theme" Target="../theme/theme4.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slideLayout" Target="../slideLayouts/slideLayout6.xml"/><Relationship Id="rId3" Type="http://schemas.openxmlformats.org/officeDocument/2006/relationships/theme" Target="../theme/theme2.xml"/></Relationships>
</file>

<file path=ppt/slideMasters/_rels/slideMaster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slideLayout" Target="../slideLayouts/slideLayout8.xml"/><Relationship Id="rId3" Type="http://schemas.openxmlformats.org/officeDocument/2006/relationships/theme" Target="../theme/theme1.xml"/></Relationships>
</file>

<file path=ppt/slideMasters/_rels/slideMaster5.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slideLayout" Target="../slideLayouts/slideLayout10.xml"/><Relationship Id="rId3" Type="http://schemas.openxmlformats.org/officeDocument/2006/relationships/slideLayout" Target="../slideLayouts/slideLayout11.xml"/><Relationship Id="rId4" Type="http://schemas.openxmlformats.org/officeDocument/2006/relationships/theme" Target="../theme/theme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alpha val="48627"/>
          </a:srgbClr>
        </a:solidFill>
      </p:bgPr>
    </p:bg>
    <p:spTree>
      <p:nvGrpSpPr>
        <p:cNvPr id="9" name="Shape 9"/>
        <p:cNvGrpSpPr/>
        <p:nvPr/>
      </p:nvGrpSpPr>
      <p:grpSpPr>
        <a:xfrm>
          <a:off x="0" y="0"/>
          <a:ext cx="0" cy="0"/>
          <a:chOff x="0" y="0"/>
          <a:chExt cx="0" cy="0"/>
        </a:xfrm>
      </p:grpSpPr>
      <p:sp>
        <p:nvSpPr>
          <p:cNvPr id="10" name="Google Shape;10;g355a695ed3b_0_45"/>
          <p:cNvSpPr txBox="1"/>
          <p:nvPr>
            <p:ph type="title"/>
          </p:nvPr>
        </p:nvSpPr>
        <p:spPr>
          <a:xfrm>
            <a:off x="838200" y="365129"/>
            <a:ext cx="10515600" cy="1325700"/>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g355a695ed3b_0_45"/>
          <p:cNvSpPr txBox="1"/>
          <p:nvPr>
            <p:ph idx="1" type="body"/>
          </p:nvPr>
        </p:nvSpPr>
        <p:spPr>
          <a:xfrm>
            <a:off x="838200" y="1825625"/>
            <a:ext cx="10515600" cy="4351200"/>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g355a695ed3b_0_45"/>
          <p:cNvSpPr txBox="1"/>
          <p:nvPr>
            <p:ph idx="10" type="dt"/>
          </p:nvPr>
        </p:nvSpPr>
        <p:spPr>
          <a:xfrm>
            <a:off x="838200" y="6356354"/>
            <a:ext cx="2743200" cy="365100"/>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98989"/>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3" name="Google Shape;13;g355a695ed3b_0_45"/>
          <p:cNvSpPr txBox="1"/>
          <p:nvPr>
            <p:ph idx="11" type="ftr"/>
          </p:nvPr>
        </p:nvSpPr>
        <p:spPr>
          <a:xfrm>
            <a:off x="4038600" y="6356354"/>
            <a:ext cx="4114800" cy="365100"/>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98989"/>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4" name="Google Shape;14;g355a695ed3b_0_45"/>
          <p:cNvSpPr txBox="1"/>
          <p:nvPr>
            <p:ph idx="12" type="sldNum"/>
          </p:nvPr>
        </p:nvSpPr>
        <p:spPr>
          <a:xfrm>
            <a:off x="8610600" y="6356354"/>
            <a:ext cx="2743200" cy="365100"/>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alpha val="0"/>
          </a:schemeClr>
        </a:solidFill>
      </p:bgPr>
    </p:bg>
    <p:spTree>
      <p:nvGrpSpPr>
        <p:cNvPr id="34" name="Shape 34"/>
        <p:cNvGrpSpPr/>
        <p:nvPr/>
      </p:nvGrpSpPr>
      <p:grpSpPr>
        <a:xfrm>
          <a:off x="0" y="0"/>
          <a:ext cx="0" cy="0"/>
          <a:chOff x="0" y="0"/>
          <a:chExt cx="0" cy="0"/>
        </a:xfrm>
      </p:grpSpPr>
      <p:sp>
        <p:nvSpPr>
          <p:cNvPr id="35" name="Google Shape;35;g34d60cfd5f6_0_48"/>
          <p:cNvSpPr/>
          <p:nvPr/>
        </p:nvSpPr>
        <p:spPr>
          <a:xfrm>
            <a:off x="0" y="0"/>
            <a:ext cx="12192000" cy="79740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Open Sans"/>
              <a:ea typeface="Open Sans"/>
              <a:cs typeface="Open Sans"/>
              <a:sym typeface="Open Sans"/>
            </a:endParaRPr>
          </a:p>
        </p:txBody>
      </p:sp>
      <p:sp>
        <p:nvSpPr>
          <p:cNvPr id="36" name="Google Shape;36;g34d60cfd5f6_0_48"/>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lvl1pPr lvl="0" marR="0" rtl="0" algn="l">
              <a:lnSpc>
                <a:spcPct val="90000"/>
              </a:lnSpc>
              <a:spcBef>
                <a:spcPts val="0"/>
              </a:spcBef>
              <a:spcAft>
                <a:spcPts val="0"/>
              </a:spcAft>
              <a:buClr>
                <a:schemeClr val="lt2"/>
              </a:buClr>
              <a:buSzPts val="3800"/>
              <a:buFont typeface="Calibri"/>
              <a:buNone/>
              <a:defRPr b="0" i="0" sz="3800" u="none" cap="none" strike="noStrike">
                <a:solidFill>
                  <a:schemeClr val="lt2"/>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52" r:id="rId1"/>
    <p:sldLayoutId id="2147483653" r:id="rId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2160">
          <p15:clr>
            <a:srgbClr val="F26B43"/>
          </p15:clr>
        </p15:guide>
        <p15:guide id="2" pos="384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alpha val="0"/>
          </a:schemeClr>
        </a:solidFill>
      </p:bgPr>
    </p:bg>
    <p:spTree>
      <p:nvGrpSpPr>
        <p:cNvPr id="57" name="Shape 57"/>
        <p:cNvGrpSpPr/>
        <p:nvPr/>
      </p:nvGrpSpPr>
      <p:grpSpPr>
        <a:xfrm>
          <a:off x="0" y="0"/>
          <a:ext cx="0" cy="0"/>
          <a:chOff x="0" y="0"/>
          <a:chExt cx="0" cy="0"/>
        </a:xfrm>
      </p:grpSpPr>
      <p:sp>
        <p:nvSpPr>
          <p:cNvPr id="58" name="Google Shape;58;p13"/>
          <p:cNvSpPr/>
          <p:nvPr/>
        </p:nvSpPr>
        <p:spPr>
          <a:xfrm>
            <a:off x="0" y="0"/>
            <a:ext cx="12192000" cy="797521"/>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Open Sans"/>
              <a:ea typeface="Open Sans"/>
              <a:cs typeface="Open Sans"/>
              <a:sym typeface="Open Sans"/>
            </a:endParaRPr>
          </a:p>
        </p:txBody>
      </p:sp>
      <p:sp>
        <p:nvSpPr>
          <p:cNvPr id="59" name="Google Shape;59;p13"/>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marR="0" rtl="0" algn="l">
              <a:lnSpc>
                <a:spcPct val="90000"/>
              </a:lnSpc>
              <a:spcBef>
                <a:spcPts val="0"/>
              </a:spcBef>
              <a:spcAft>
                <a:spcPts val="0"/>
              </a:spcAft>
              <a:buClr>
                <a:schemeClr val="lt2"/>
              </a:buClr>
              <a:buSzPts val="3800"/>
              <a:buFont typeface="Calibri"/>
              <a:buNone/>
              <a:defRPr b="0" i="0" sz="3800" u="none" cap="none" strike="noStrike">
                <a:solidFill>
                  <a:schemeClr val="lt2"/>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55" r:id="rId1"/>
    <p:sldLayoutId id="2147483656" r:id="rId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2160">
          <p15:clr>
            <a:srgbClr val="F26B43"/>
          </p15:clr>
        </p15:guide>
        <p15:guide id="2" pos="3840">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alpha val="0"/>
          </a:schemeClr>
        </a:solidFill>
      </p:bgPr>
    </p:bg>
    <p:spTree>
      <p:nvGrpSpPr>
        <p:cNvPr id="67" name="Shape 67"/>
        <p:cNvGrpSpPr/>
        <p:nvPr/>
      </p:nvGrpSpPr>
      <p:grpSpPr>
        <a:xfrm>
          <a:off x="0" y="0"/>
          <a:ext cx="0" cy="0"/>
          <a:chOff x="0" y="0"/>
          <a:chExt cx="0" cy="0"/>
        </a:xfrm>
      </p:grpSpPr>
      <p:sp>
        <p:nvSpPr>
          <p:cNvPr id="68" name="Google Shape;68;g35774b28f35_0_74"/>
          <p:cNvSpPr/>
          <p:nvPr/>
        </p:nvSpPr>
        <p:spPr>
          <a:xfrm>
            <a:off x="0" y="0"/>
            <a:ext cx="12192000" cy="79740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Open Sans"/>
              <a:ea typeface="Open Sans"/>
              <a:cs typeface="Open Sans"/>
              <a:sym typeface="Open Sans"/>
            </a:endParaRPr>
          </a:p>
        </p:txBody>
      </p:sp>
      <p:sp>
        <p:nvSpPr>
          <p:cNvPr id="69" name="Google Shape;69;g35774b28f35_0_74"/>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lvl1pPr lvl="0" marR="0" rtl="0" algn="l">
              <a:lnSpc>
                <a:spcPct val="90000"/>
              </a:lnSpc>
              <a:spcBef>
                <a:spcPts val="0"/>
              </a:spcBef>
              <a:spcAft>
                <a:spcPts val="0"/>
              </a:spcAft>
              <a:buClr>
                <a:schemeClr val="lt2"/>
              </a:buClr>
              <a:buSzPts val="3800"/>
              <a:buFont typeface="Calibri"/>
              <a:buNone/>
              <a:defRPr b="0" i="0" sz="3800" u="none" cap="none" strike="noStrike">
                <a:solidFill>
                  <a:schemeClr val="lt2"/>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58" r:id="rId1"/>
    <p:sldLayoutId id="2147483659" r:id="rId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2160">
          <p15:clr>
            <a:srgbClr val="F26B43"/>
          </p15:clr>
        </p15:guide>
        <p15:guide id="2" pos="3840">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alpha val="47450"/>
          </a:srgbClr>
        </a:solidFill>
      </p:bgPr>
    </p:bg>
    <p:spTree>
      <p:nvGrpSpPr>
        <p:cNvPr id="90" name="Shape 90"/>
        <p:cNvGrpSpPr/>
        <p:nvPr/>
      </p:nvGrpSpPr>
      <p:grpSpPr>
        <a:xfrm>
          <a:off x="0" y="0"/>
          <a:ext cx="0" cy="0"/>
          <a:chOff x="0" y="0"/>
          <a:chExt cx="0" cy="0"/>
        </a:xfrm>
      </p:grpSpPr>
      <p:sp>
        <p:nvSpPr>
          <p:cNvPr id="91" name="Google Shape;91;p10"/>
          <p:cNvSpPr txBox="1"/>
          <p:nvPr>
            <p:ph type="title"/>
          </p:nvPr>
        </p:nvSpPr>
        <p:spPr>
          <a:xfrm>
            <a:off x="838200" y="365129"/>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92" name="Google Shape;92;p10"/>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93" name="Google Shape;93;p10"/>
          <p:cNvSpPr txBox="1"/>
          <p:nvPr>
            <p:ph idx="10" type="dt"/>
          </p:nvPr>
        </p:nvSpPr>
        <p:spPr>
          <a:xfrm>
            <a:off x="838200" y="6356354"/>
            <a:ext cx="27432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98989"/>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94" name="Google Shape;94;p10"/>
          <p:cNvSpPr txBox="1"/>
          <p:nvPr>
            <p:ph idx="11" type="ftr"/>
          </p:nvPr>
        </p:nvSpPr>
        <p:spPr>
          <a:xfrm>
            <a:off x="4038600" y="6356354"/>
            <a:ext cx="4114800"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98989"/>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95" name="Google Shape;95;p10"/>
          <p:cNvSpPr txBox="1"/>
          <p:nvPr>
            <p:ph idx="12" type="sldNum"/>
          </p:nvPr>
        </p:nvSpPr>
        <p:spPr>
          <a:xfrm>
            <a:off x="8610600" y="6356354"/>
            <a:ext cx="27432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61" r:id="rId1"/>
    <p:sldLayoutId id="2147483662" r:id="rId2"/>
    <p:sldLayoutId id="2147483663" r:id="rId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1.xml"/><Relationship Id="rId3" Type="http://schemas.openxmlformats.org/officeDocument/2006/relationships/image" Target="../media/image33.png"/><Relationship Id="rId4" Type="http://schemas.openxmlformats.org/officeDocument/2006/relationships/hyperlink" Target="https://unesdoc.unesco.org/in/documentViewer.xhtml?v=2.1.196&amp;id=p::usmarcdef_0000253479&amp;file=/in/rest/annotationSVC/DownloadWatermarkedAttachment/attach_import_ccbcb480-54ca-46ab-8992-888ee40254b6%3F_%3D253479eng.pdf&amp;locale=en&amp;multi=true&amp;ark=/ark:/48223/pf0000253479/PDF/253479eng.pdf#%5B%7B%22num%22%3A242%2C%22gen%22%3A0%7D%2C%7B%22name%22%3A%22XYZ%22%7D%2C-3%2C842%2C0%5D"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2.xml"/><Relationship Id="rId3" Type="http://schemas.openxmlformats.org/officeDocument/2006/relationships/hyperlink" Target="http://www.youtube.com/watch?v=nXd0-GQ6h2U" TargetMode="External"/><Relationship Id="rId4" Type="http://schemas.openxmlformats.org/officeDocument/2006/relationships/image" Target="../media/image29.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6.xml"/><Relationship Id="rId3" Type="http://schemas.openxmlformats.org/officeDocument/2006/relationships/hyperlink" Target="https://www.ecb.europa.eu/ecb-and-you/youth-initiatives/girls_it_bootcamp/html/index.en.html" TargetMode="External"/><Relationship Id="rId4" Type="http://schemas.openxmlformats.org/officeDocument/2006/relationships/hyperlink" Target="https://girlswhocode.com/"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8.xml"/><Relationship Id="rId3" Type="http://schemas.openxmlformats.org/officeDocument/2006/relationships/image" Target="../media/image30.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1" Type="http://schemas.openxmlformats.org/officeDocument/2006/relationships/hyperlink" Target="https://unesdoc.unesco.org/ark:/48223/pf0000253479" TargetMode="External"/><Relationship Id="rId10" Type="http://schemas.openxmlformats.org/officeDocument/2006/relationships/hyperlink" Target="https://unesdoc.unesco.org/ark:/48223/pf0000253479" TargetMode="External"/><Relationship Id="rId1" Type="http://schemas.openxmlformats.org/officeDocument/2006/relationships/slideLayout" Target="../slideLayouts/slideLayout5.xml"/><Relationship Id="rId2" Type="http://schemas.openxmlformats.org/officeDocument/2006/relationships/notesSlide" Target="../notesSlides/notesSlide22.xml"/><Relationship Id="rId3" Type="http://schemas.openxmlformats.org/officeDocument/2006/relationships/hyperlink" Target="https://doi.org/10.1145/2983468.2983517" TargetMode="External"/><Relationship Id="rId4" Type="http://schemas.openxmlformats.org/officeDocument/2006/relationships/hyperlink" Target="https://doi.org/10.2766/260477" TargetMode="External"/><Relationship Id="rId9" Type="http://schemas.openxmlformats.org/officeDocument/2006/relationships/hyperlink" Target="https://mermaidsuk.org.uk/wp-content/uploads/2019/12/BHCC_Trans-Inclusion-Schools-Toolkit-_Version4_Sept21.pdf" TargetMode="External"/><Relationship Id="rId5" Type="http://schemas.openxmlformats.org/officeDocument/2006/relationships/hyperlink" Target="https://doi.org/10.1080/08993408.2010.527686" TargetMode="External"/><Relationship Id="rId6" Type="http://schemas.openxmlformats.org/officeDocument/2006/relationships/hyperlink" Target="https://www.stonewall.org.uk/resources/list-lgbtq-terms" TargetMode="External"/><Relationship Id="rId7" Type="http://schemas.openxmlformats.org/officeDocument/2006/relationships/hyperlink" Target="https://www.stonewall.org.uk/resources/list-lgbtq-terms" TargetMode="External"/><Relationship Id="rId8" Type="http://schemas.openxmlformats.org/officeDocument/2006/relationships/hyperlink" Target="https://mermaidsuk.org.uk/wp-content/uploads/2019/12/BHCC_Trans-Inclusion-Schools-Toolkit-_Version4_Sept21.pdf" TargetMode="External"/></Relationships>
</file>

<file path=ppt/slides/_rels/slide23.xml.rels><?xml version="1.0" encoding="UTF-8" standalone="yes"?><Relationships xmlns="http://schemas.openxmlformats.org/package/2006/relationships"><Relationship Id="rId11" Type="http://schemas.openxmlformats.org/officeDocument/2006/relationships/image" Target="../media/image16.png"/><Relationship Id="rId10" Type="http://schemas.openxmlformats.org/officeDocument/2006/relationships/image" Target="../media/image8.png"/><Relationship Id="rId13" Type="http://schemas.openxmlformats.org/officeDocument/2006/relationships/hyperlink" Target="https://tinker-project.eu/elearning/" TargetMode="External"/><Relationship Id="rId12" Type="http://schemas.openxmlformats.org/officeDocument/2006/relationships/image" Target="../media/image15.png"/><Relationship Id="rId1" Type="http://schemas.openxmlformats.org/officeDocument/2006/relationships/slideLayout" Target="../slideLayouts/slideLayout7.xml"/><Relationship Id="rId2" Type="http://schemas.openxmlformats.org/officeDocument/2006/relationships/notesSlide" Target="../notesSlides/notesSlide23.xml"/><Relationship Id="rId3" Type="http://schemas.openxmlformats.org/officeDocument/2006/relationships/image" Target="../media/image28.png"/><Relationship Id="rId4" Type="http://schemas.openxmlformats.org/officeDocument/2006/relationships/image" Target="../media/image11.png"/><Relationship Id="rId9" Type="http://schemas.openxmlformats.org/officeDocument/2006/relationships/image" Target="../media/image10.png"/><Relationship Id="rId15" Type="http://schemas.openxmlformats.org/officeDocument/2006/relationships/hyperlink" Target="https://creativecommons.org/licenses/by-nc-nd/4.0/" TargetMode="External"/><Relationship Id="rId14" Type="http://schemas.openxmlformats.org/officeDocument/2006/relationships/image" Target="../media/image36.png"/><Relationship Id="rId5" Type="http://schemas.openxmlformats.org/officeDocument/2006/relationships/image" Target="../media/image35.jpg"/><Relationship Id="rId6" Type="http://schemas.openxmlformats.org/officeDocument/2006/relationships/image" Target="../media/image2.png"/><Relationship Id="rId7" Type="http://schemas.openxmlformats.org/officeDocument/2006/relationships/image" Target="../media/image13.png"/><Relationship Id="rId8" Type="http://schemas.openxmlformats.org/officeDocument/2006/relationships/image" Target="../media/image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6.xml"/><Relationship Id="rId3" Type="http://schemas.openxmlformats.org/officeDocument/2006/relationships/image" Target="../media/image3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8.xml"/><Relationship Id="rId3" Type="http://schemas.openxmlformats.org/officeDocument/2006/relationships/hyperlink" Target="https://digital-strategy.ec.europa.eu/en/policies/women-digital" TargetMode="External"/><Relationship Id="rId4" Type="http://schemas.openxmlformats.org/officeDocument/2006/relationships/hyperlink" Target="https://digital-strategy.ec.europa.eu/en/factpages/state-digital-decade-2024-report" TargetMode="External"/><Relationship Id="rId9" Type="http://schemas.openxmlformats.org/officeDocument/2006/relationships/image" Target="../media/image32.jpg"/><Relationship Id="rId5" Type="http://schemas.openxmlformats.org/officeDocument/2006/relationships/hyperlink" Target="https://doi.org/10.1007/s11528-022-00728-7" TargetMode="External"/><Relationship Id="rId6" Type="http://schemas.openxmlformats.org/officeDocument/2006/relationships/hyperlink" Target="https://op.europa.eu/en/web/eu-law-and-publications/publication-detail/-/publication/67d5a207-4da1-11ec-91ac-01aa75ed71a1" TargetMode="External"/><Relationship Id="rId7" Type="http://schemas.openxmlformats.org/officeDocument/2006/relationships/hyperlink" Target="https://doi.org/10.1145/3568813.3600131" TargetMode="External"/><Relationship Id="rId8" Type="http://schemas.openxmlformats.org/officeDocument/2006/relationships/hyperlink" Target="https://doi.org/10.1007/s10639-020-10379-x"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5" name="Shape 135"/>
        <p:cNvGrpSpPr/>
        <p:nvPr/>
      </p:nvGrpSpPr>
      <p:grpSpPr>
        <a:xfrm>
          <a:off x="0" y="0"/>
          <a:ext cx="0" cy="0"/>
          <a:chOff x="0" y="0"/>
          <a:chExt cx="0" cy="0"/>
        </a:xfrm>
      </p:grpSpPr>
      <p:sp>
        <p:nvSpPr>
          <p:cNvPr id="136" name="Google Shape;136;g355a695ed3b_0_35"/>
          <p:cNvSpPr txBox="1"/>
          <p:nvPr>
            <p:ph type="ctrTitle"/>
          </p:nvPr>
        </p:nvSpPr>
        <p:spPr>
          <a:xfrm>
            <a:off x="374726" y="2184268"/>
            <a:ext cx="6914700" cy="13341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2222"/>
              <a:buFont typeface="Calibri"/>
              <a:buNone/>
            </a:pPr>
            <a:r>
              <a:rPr lang="en-US"/>
              <a:t>WP3: Docententraining voor authentiek en genderinclusief informaticaonderwijs</a:t>
            </a:r>
            <a:endParaRPr/>
          </a:p>
        </p:txBody>
      </p:sp>
      <p:sp>
        <p:nvSpPr>
          <p:cNvPr id="137" name="Google Shape;137;g355a695ed3b_0_35"/>
          <p:cNvSpPr txBox="1"/>
          <p:nvPr>
            <p:ph idx="1" type="subTitle"/>
          </p:nvPr>
        </p:nvSpPr>
        <p:spPr>
          <a:xfrm>
            <a:off x="401324" y="3651830"/>
            <a:ext cx="6893100" cy="1292700"/>
          </a:xfrm>
          <a:prstGeom prst="rect">
            <a:avLst/>
          </a:prstGeom>
          <a:noFill/>
          <a:ln>
            <a:noFill/>
          </a:ln>
        </p:spPr>
        <p:txBody>
          <a:bodyPr anchorCtr="0" anchor="ctr" bIns="45700" lIns="91425" spcFirstLastPara="1" rIns="91425" wrap="square" tIns="45700">
            <a:normAutofit/>
          </a:bodyPr>
          <a:lstStyle/>
          <a:p>
            <a:pPr indent="-406400" lvl="0" marL="457200" rtl="0" algn="l">
              <a:lnSpc>
                <a:spcPct val="90000"/>
              </a:lnSpc>
              <a:spcBef>
                <a:spcPts val="1000"/>
              </a:spcBef>
              <a:spcAft>
                <a:spcPts val="0"/>
              </a:spcAft>
              <a:buClr>
                <a:schemeClr val="dk1"/>
              </a:buClr>
              <a:buSzPts val="1600"/>
              <a:buNone/>
            </a:pPr>
            <a:r>
              <a:rPr lang="en-US"/>
              <a:t>TINKER training voor basis onderwijs</a:t>
            </a:r>
            <a:endParaRPr/>
          </a:p>
          <a:p>
            <a:pPr indent="-406400" lvl="0" marL="457200" rtl="0" algn="l">
              <a:lnSpc>
                <a:spcPct val="90000"/>
              </a:lnSpc>
              <a:spcBef>
                <a:spcPts val="1000"/>
              </a:spcBef>
              <a:spcAft>
                <a:spcPts val="0"/>
              </a:spcAft>
              <a:buClr>
                <a:schemeClr val="dk1"/>
              </a:buClr>
              <a:buSzPts val="1600"/>
              <a:buNone/>
            </a:pPr>
            <a:r>
              <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7" name="Shape 207"/>
        <p:cNvGrpSpPr/>
        <p:nvPr/>
      </p:nvGrpSpPr>
      <p:grpSpPr>
        <a:xfrm>
          <a:off x="0" y="0"/>
          <a:ext cx="0" cy="0"/>
          <a:chOff x="0" y="0"/>
          <a:chExt cx="0" cy="0"/>
        </a:xfrm>
      </p:grpSpPr>
      <p:sp>
        <p:nvSpPr>
          <p:cNvPr id="208" name="Google Shape;208;g34baa110314_1_25"/>
          <p:cNvSpPr txBox="1"/>
          <p:nvPr>
            <p:ph type="title"/>
          </p:nvPr>
        </p:nvSpPr>
        <p:spPr>
          <a:xfrm>
            <a:off x="97970" y="81642"/>
            <a:ext cx="11944500" cy="715800"/>
          </a:xfrm>
          <a:prstGeom prst="rect">
            <a:avLst/>
          </a:prstGeom>
          <a:noFill/>
          <a:ln>
            <a:noFill/>
          </a:ln>
        </p:spPr>
        <p:txBody>
          <a:bodyPr anchorCtr="0" anchor="ctr" bIns="54000" lIns="91425"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b="1" lang="en-US" sz="2800">
                <a:solidFill>
                  <a:srgbClr val="FFFFFF"/>
                </a:solidFill>
              </a:rPr>
              <a:t>Inzicht in genderongelijkheid in informaticaonderwijs</a:t>
            </a:r>
            <a:endParaRPr>
              <a:solidFill>
                <a:srgbClr val="FFFFFF"/>
              </a:solidFill>
            </a:endParaRPr>
          </a:p>
        </p:txBody>
      </p:sp>
      <p:sp>
        <p:nvSpPr>
          <p:cNvPr id="209" name="Google Shape;209;g34baa110314_1_25"/>
          <p:cNvSpPr/>
          <p:nvPr/>
        </p:nvSpPr>
        <p:spPr>
          <a:xfrm>
            <a:off x="3178675" y="992900"/>
            <a:ext cx="5783100" cy="5783100"/>
          </a:xfrm>
          <a:prstGeom prst="ellipse">
            <a:avLst/>
          </a:prstGeom>
          <a:solidFill>
            <a:srgbClr val="CAF9DC"/>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0" name="Google Shape;210;g34baa110314_1_25"/>
          <p:cNvSpPr/>
          <p:nvPr/>
        </p:nvSpPr>
        <p:spPr>
          <a:xfrm>
            <a:off x="4111675" y="1922550"/>
            <a:ext cx="3917100" cy="3917400"/>
          </a:xfrm>
          <a:prstGeom prst="ellipse">
            <a:avLst/>
          </a:prstGeom>
          <a:solidFill>
            <a:srgbClr val="61ED98"/>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1" name="Google Shape;211;g34baa110314_1_25"/>
          <p:cNvSpPr/>
          <p:nvPr/>
        </p:nvSpPr>
        <p:spPr>
          <a:xfrm>
            <a:off x="5178900" y="2967350"/>
            <a:ext cx="1834200" cy="1834200"/>
          </a:xfrm>
          <a:prstGeom prst="ellipse">
            <a:avLst/>
          </a:prstGeom>
          <a:solidFill>
            <a:srgbClr val="2ED16F"/>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2" name="Google Shape;212;g34baa110314_1_25"/>
          <p:cNvSpPr txBox="1"/>
          <p:nvPr/>
        </p:nvSpPr>
        <p:spPr>
          <a:xfrm>
            <a:off x="8225100" y="1344300"/>
            <a:ext cx="2228700" cy="10089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3000"/>
              <a:buFont typeface="Arial"/>
              <a:buNone/>
            </a:pPr>
            <a:r>
              <a:rPr b="1" i="0" lang="en-US" sz="3000" u="none" cap="none" strike="noStrike">
                <a:solidFill>
                  <a:schemeClr val="accent6"/>
                </a:solidFill>
                <a:latin typeface="Calibri"/>
                <a:ea typeface="Calibri"/>
                <a:cs typeface="Calibri"/>
                <a:sym typeface="Calibri"/>
              </a:rPr>
              <a:t>maatschappelijk niveau</a:t>
            </a:r>
            <a:endParaRPr b="1" i="0" sz="3000" u="none" cap="none" strike="noStrike">
              <a:solidFill>
                <a:schemeClr val="accent6"/>
              </a:solidFill>
              <a:latin typeface="Calibri"/>
              <a:ea typeface="Calibri"/>
              <a:cs typeface="Calibri"/>
              <a:sym typeface="Calibri"/>
            </a:endParaRPr>
          </a:p>
        </p:txBody>
      </p:sp>
      <p:sp>
        <p:nvSpPr>
          <p:cNvPr id="213" name="Google Shape;213;g34baa110314_1_25"/>
          <p:cNvSpPr txBox="1"/>
          <p:nvPr/>
        </p:nvSpPr>
        <p:spPr>
          <a:xfrm>
            <a:off x="4242600" y="5767100"/>
            <a:ext cx="3706800" cy="10089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700"/>
              <a:buFont typeface="Arial"/>
              <a:buNone/>
            </a:pPr>
            <a:r>
              <a:rPr b="1" i="0" lang="en-US" sz="2500" u="none" cap="none" strike="noStrike">
                <a:solidFill>
                  <a:srgbClr val="16C45B"/>
                </a:solidFill>
                <a:latin typeface="Calibri"/>
                <a:ea typeface="Calibri"/>
                <a:cs typeface="Calibri"/>
                <a:sym typeface="Calibri"/>
              </a:rPr>
              <a:t>hele school </a:t>
            </a:r>
            <a:endParaRPr b="1" i="0" sz="2500" u="none" cap="none" strike="noStrike">
              <a:solidFill>
                <a:srgbClr val="16C45B"/>
              </a:solidFill>
              <a:latin typeface="Calibri"/>
              <a:ea typeface="Calibri"/>
              <a:cs typeface="Calibri"/>
              <a:sym typeface="Calibri"/>
            </a:endParaRPr>
          </a:p>
          <a:p>
            <a:pPr indent="0" lvl="0" marL="0" marR="0" rtl="0" algn="ctr">
              <a:lnSpc>
                <a:spcPct val="100000"/>
              </a:lnSpc>
              <a:spcBef>
                <a:spcPts val="0"/>
              </a:spcBef>
              <a:spcAft>
                <a:spcPts val="0"/>
              </a:spcAft>
              <a:buClr>
                <a:srgbClr val="000000"/>
              </a:buClr>
              <a:buSzPts val="2700"/>
              <a:buFont typeface="Arial"/>
              <a:buNone/>
            </a:pPr>
            <a:r>
              <a:rPr b="1" i="0" lang="en-US" sz="2500" u="none" cap="none" strike="noStrike">
                <a:solidFill>
                  <a:srgbClr val="16C45B"/>
                </a:solidFill>
                <a:latin typeface="Calibri"/>
                <a:ea typeface="Calibri"/>
                <a:cs typeface="Calibri"/>
                <a:sym typeface="Calibri"/>
              </a:rPr>
              <a:t>niveau</a:t>
            </a:r>
            <a:endParaRPr b="1" i="0" sz="2500" u="none" cap="none" strike="noStrike">
              <a:solidFill>
                <a:srgbClr val="16C45B"/>
              </a:solidFill>
              <a:latin typeface="Calibri"/>
              <a:ea typeface="Calibri"/>
              <a:cs typeface="Calibri"/>
              <a:sym typeface="Calibri"/>
            </a:endParaRPr>
          </a:p>
        </p:txBody>
      </p:sp>
      <p:sp>
        <p:nvSpPr>
          <p:cNvPr id="214" name="Google Shape;214;g34baa110314_1_25"/>
          <p:cNvSpPr txBox="1"/>
          <p:nvPr/>
        </p:nvSpPr>
        <p:spPr>
          <a:xfrm>
            <a:off x="4824300" y="2143950"/>
            <a:ext cx="2543400" cy="10089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100"/>
              <a:buFont typeface="Arial"/>
              <a:buNone/>
            </a:pPr>
            <a:r>
              <a:rPr b="1" i="0" lang="en-US" sz="1900" u="none" cap="none" strike="noStrike">
                <a:solidFill>
                  <a:srgbClr val="F2F2F2"/>
                </a:solidFill>
                <a:latin typeface="Calibri"/>
                <a:ea typeface="Calibri"/>
                <a:cs typeface="Calibri"/>
                <a:sym typeface="Calibri"/>
              </a:rPr>
              <a:t>interacties tussen leerling en leraar</a:t>
            </a:r>
            <a:endParaRPr b="1" i="0" sz="1900" u="none" cap="none" strike="noStrike">
              <a:solidFill>
                <a:srgbClr val="F2F2F2"/>
              </a:solidFill>
              <a:latin typeface="Calibri"/>
              <a:ea typeface="Calibri"/>
              <a:cs typeface="Calibri"/>
              <a:sym typeface="Calibri"/>
            </a:endParaRPr>
          </a:p>
        </p:txBody>
      </p:sp>
      <p:sp>
        <p:nvSpPr>
          <p:cNvPr id="215" name="Google Shape;215;g34baa110314_1_25"/>
          <p:cNvSpPr txBox="1"/>
          <p:nvPr/>
        </p:nvSpPr>
        <p:spPr>
          <a:xfrm>
            <a:off x="5372275" y="3429000"/>
            <a:ext cx="1548300" cy="9045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000"/>
              <a:buFont typeface="Arial"/>
              <a:buNone/>
            </a:pPr>
            <a:r>
              <a:rPr b="1" i="0" lang="en-US" sz="1800" u="none" cap="none" strike="noStrike">
                <a:solidFill>
                  <a:srgbClr val="F3F3F3"/>
                </a:solidFill>
                <a:latin typeface="Calibri"/>
                <a:ea typeface="Calibri"/>
                <a:cs typeface="Calibri"/>
                <a:sym typeface="Calibri"/>
              </a:rPr>
              <a:t>dynamiek van klasgenoten</a:t>
            </a:r>
            <a:endParaRPr b="1" i="0" sz="1800" u="none" cap="none" strike="noStrike">
              <a:solidFill>
                <a:srgbClr val="F3F3F3"/>
              </a:solidFill>
              <a:latin typeface="Calibri"/>
              <a:ea typeface="Calibri"/>
              <a:cs typeface="Calibri"/>
              <a:sym typeface="Calibri"/>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9" name="Shape 219"/>
        <p:cNvGrpSpPr/>
        <p:nvPr/>
      </p:nvGrpSpPr>
      <p:grpSpPr>
        <a:xfrm>
          <a:off x="0" y="0"/>
          <a:ext cx="0" cy="0"/>
          <a:chOff x="0" y="0"/>
          <a:chExt cx="0" cy="0"/>
        </a:xfrm>
      </p:grpSpPr>
      <p:sp>
        <p:nvSpPr>
          <p:cNvPr id="220" name="Google Shape;220;g34bc8fb6652_0_17"/>
          <p:cNvSpPr txBox="1"/>
          <p:nvPr>
            <p:ph type="title"/>
          </p:nvPr>
        </p:nvSpPr>
        <p:spPr>
          <a:xfrm>
            <a:off x="97970" y="81642"/>
            <a:ext cx="11944500" cy="715800"/>
          </a:xfrm>
          <a:prstGeom prst="rect">
            <a:avLst/>
          </a:prstGeom>
          <a:noFill/>
          <a:ln>
            <a:noFill/>
          </a:ln>
        </p:spPr>
        <p:txBody>
          <a:bodyPr anchorCtr="0" anchor="ctr" bIns="54000" lIns="91425"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b="1" lang="en-US" sz="2800">
                <a:solidFill>
                  <a:srgbClr val="FFFFFF"/>
                </a:solidFill>
              </a:rPr>
              <a:t>Inzicht in genderongelijkheid in informaticaonderwijs</a:t>
            </a:r>
            <a:endParaRPr>
              <a:solidFill>
                <a:srgbClr val="FFFFFF"/>
              </a:solidFill>
            </a:endParaRPr>
          </a:p>
        </p:txBody>
      </p:sp>
      <p:pic>
        <p:nvPicPr>
          <p:cNvPr id="221" name="Google Shape;221;g34bc8fb6652_0_17"/>
          <p:cNvPicPr preferRelativeResize="0"/>
          <p:nvPr/>
        </p:nvPicPr>
        <p:blipFill rotWithShape="1">
          <a:blip r:embed="rId3">
            <a:alphaModFix/>
          </a:blip>
          <a:srcRect b="0" l="0" r="0" t="0"/>
          <a:stretch/>
        </p:blipFill>
        <p:spPr>
          <a:xfrm>
            <a:off x="1429774" y="867375"/>
            <a:ext cx="9280924" cy="5519300"/>
          </a:xfrm>
          <a:prstGeom prst="rect">
            <a:avLst/>
          </a:prstGeom>
          <a:noFill/>
          <a:ln>
            <a:noFill/>
          </a:ln>
        </p:spPr>
      </p:pic>
      <p:sp>
        <p:nvSpPr>
          <p:cNvPr id="222" name="Google Shape;222;g34bc8fb6652_0_17"/>
          <p:cNvSpPr txBox="1"/>
          <p:nvPr/>
        </p:nvSpPr>
        <p:spPr>
          <a:xfrm>
            <a:off x="1429675" y="6310900"/>
            <a:ext cx="9280800" cy="612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rgbClr val="000000"/>
                </a:solidFill>
                <a:latin typeface="Arial"/>
                <a:ea typeface="Arial"/>
                <a:cs typeface="Arial"/>
                <a:sym typeface="Arial"/>
              </a:rPr>
              <a:t>Bron: </a:t>
            </a:r>
            <a:r>
              <a:rPr b="0" i="0" lang="en-US" sz="1000" u="sng" cap="none" strike="noStrike">
                <a:solidFill>
                  <a:schemeClr val="hlink"/>
                </a:solidFill>
                <a:latin typeface="Arial"/>
                <a:ea typeface="Arial"/>
                <a:cs typeface="Arial"/>
                <a:sym typeface="Arial"/>
                <a:hlinkClick r:id="rId4"/>
              </a:rPr>
              <a:t>UNESCO, 2017</a:t>
            </a:r>
            <a:r>
              <a:rPr b="0" i="0" lang="en-US" sz="1000" u="none" cap="none" strike="noStrike">
                <a:solidFill>
                  <a:srgbClr val="000000"/>
                </a:solidFill>
                <a:latin typeface="Arial"/>
                <a:ea typeface="Arial"/>
                <a:cs typeface="Arial"/>
                <a:sym typeface="Arial"/>
              </a:rPr>
              <a:t>. </a:t>
            </a:r>
            <a:r>
              <a:rPr b="0" i="1" lang="en-US" sz="1000" u="none" cap="none" strike="noStrike">
                <a:solidFill>
                  <a:srgbClr val="000000"/>
                </a:solidFill>
                <a:highlight>
                  <a:srgbClr val="FFFFFF"/>
                </a:highlight>
                <a:latin typeface="Arial"/>
                <a:ea typeface="Arial"/>
                <a:cs typeface="Arial"/>
                <a:sym typeface="Arial"/>
              </a:rPr>
              <a:t>Cracking the code:Onderwijs voor meisjes en vrouwen in wetenschap, technologie, techniek en wiskunde (STEM)</a:t>
            </a:r>
            <a:r>
              <a:rPr b="0" i="0" lang="en-US" sz="1000" u="none" cap="none" strike="noStrike">
                <a:solidFill>
                  <a:srgbClr val="000000"/>
                </a:solidFill>
                <a:highlight>
                  <a:srgbClr val="FFFFFF"/>
                </a:highlight>
                <a:latin typeface="Arial"/>
                <a:ea typeface="Arial"/>
                <a:cs typeface="Arial"/>
                <a:sym typeface="Arial"/>
              </a:rPr>
              <a:t>.</a:t>
            </a:r>
            <a:endParaRPr b="0" i="0" sz="1000" u="none" cap="none" strike="noStrike">
              <a:solidFill>
                <a:srgbClr val="000000"/>
              </a:solidFill>
              <a:highlight>
                <a:srgbClr val="FFFFFF"/>
              </a:highlight>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rgbClr val="000000"/>
              </a:solidFill>
              <a:latin typeface="Arial"/>
              <a:ea typeface="Arial"/>
              <a:cs typeface="Arial"/>
              <a:sym typeface="Arial"/>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6" name="Shape 226"/>
        <p:cNvGrpSpPr/>
        <p:nvPr/>
      </p:nvGrpSpPr>
      <p:grpSpPr>
        <a:xfrm>
          <a:off x="0" y="0"/>
          <a:ext cx="0" cy="0"/>
          <a:chOff x="0" y="0"/>
          <a:chExt cx="0" cy="0"/>
        </a:xfrm>
      </p:grpSpPr>
      <p:sp>
        <p:nvSpPr>
          <p:cNvPr id="227" name="Google Shape;227;g34baa110314_1_40"/>
          <p:cNvSpPr txBox="1"/>
          <p:nvPr>
            <p:ph type="title"/>
          </p:nvPr>
        </p:nvSpPr>
        <p:spPr>
          <a:xfrm>
            <a:off x="97970" y="81642"/>
            <a:ext cx="11944500" cy="715800"/>
          </a:xfrm>
          <a:prstGeom prst="rect">
            <a:avLst/>
          </a:prstGeom>
          <a:noFill/>
          <a:ln>
            <a:noFill/>
          </a:ln>
        </p:spPr>
        <p:txBody>
          <a:bodyPr anchorCtr="0" anchor="ctr" bIns="54000" lIns="91425"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b="1" lang="en-US" sz="2800">
                <a:solidFill>
                  <a:srgbClr val="FFFFFF"/>
                </a:solidFill>
              </a:rPr>
              <a:t>Onze gendervooroordelen aanpakken</a:t>
            </a:r>
            <a:endParaRPr>
              <a:solidFill>
                <a:srgbClr val="FFFFFF"/>
              </a:solidFill>
            </a:endParaRPr>
          </a:p>
        </p:txBody>
      </p:sp>
      <p:sp>
        <p:nvSpPr>
          <p:cNvPr id="228" name="Google Shape;228;g34baa110314_1_40"/>
          <p:cNvSpPr txBox="1"/>
          <p:nvPr>
            <p:ph idx="2" type="body"/>
          </p:nvPr>
        </p:nvSpPr>
        <p:spPr>
          <a:xfrm>
            <a:off x="97975" y="1170650"/>
            <a:ext cx="3576600" cy="18135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SzPts val="1800"/>
              <a:buNone/>
            </a:pPr>
            <a:r>
              <a:rPr b="1" lang="en-US" sz="2800">
                <a:solidFill>
                  <a:srgbClr val="16C45B"/>
                </a:solidFill>
              </a:rPr>
              <a:t>"Ik zie mijn onbewuste gendervooroordelen." </a:t>
            </a:r>
            <a:endParaRPr b="1" sz="2800">
              <a:solidFill>
                <a:srgbClr val="16C45B"/>
              </a:solidFill>
            </a:endParaRPr>
          </a:p>
          <a:p>
            <a:pPr indent="0" lvl="0" marL="0" rtl="0" algn="l">
              <a:lnSpc>
                <a:spcPct val="90000"/>
              </a:lnSpc>
              <a:spcBef>
                <a:spcPts val="0"/>
              </a:spcBef>
              <a:spcAft>
                <a:spcPts val="0"/>
              </a:spcAft>
              <a:buSzPts val="1800"/>
              <a:buNone/>
            </a:pPr>
            <a:r>
              <a:t/>
            </a:r>
            <a:endParaRPr sz="2500"/>
          </a:p>
          <a:p>
            <a:pPr indent="0" lvl="0" marL="0" rtl="0" algn="l">
              <a:lnSpc>
                <a:spcPct val="90000"/>
              </a:lnSpc>
              <a:spcBef>
                <a:spcPts val="0"/>
              </a:spcBef>
              <a:spcAft>
                <a:spcPts val="0"/>
              </a:spcAft>
              <a:buSzPts val="1800"/>
              <a:buNone/>
            </a:pPr>
            <a:r>
              <a:rPr lang="en-US" sz="2000"/>
              <a:t>Een TEDxYouth Talk door een 17-jarige studente in Dublin. </a:t>
            </a:r>
            <a:endParaRPr sz="2000"/>
          </a:p>
        </p:txBody>
      </p:sp>
      <p:sp>
        <p:nvSpPr>
          <p:cNvPr id="229" name="Google Shape;229;g34baa110314_1_40"/>
          <p:cNvSpPr txBox="1"/>
          <p:nvPr>
            <p:ph idx="2" type="body"/>
          </p:nvPr>
        </p:nvSpPr>
        <p:spPr>
          <a:xfrm>
            <a:off x="97975" y="5012975"/>
            <a:ext cx="12017400" cy="16707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SzPts val="1800"/>
              <a:buNone/>
            </a:pPr>
            <a:r>
              <a:rPr b="1" lang="en-US" sz="2300"/>
              <a:t>Vragen voor zelfreflectie</a:t>
            </a:r>
            <a:endParaRPr sz="2300"/>
          </a:p>
          <a:p>
            <a:pPr indent="-374650" lvl="0" marL="457200" rtl="0" algn="l">
              <a:lnSpc>
                <a:spcPct val="90000"/>
              </a:lnSpc>
              <a:spcBef>
                <a:spcPts val="0"/>
              </a:spcBef>
              <a:spcAft>
                <a:spcPts val="0"/>
              </a:spcAft>
              <a:buSzPts val="2300"/>
              <a:buChar char="●"/>
            </a:pPr>
            <a:r>
              <a:rPr lang="en-US" sz="2300"/>
              <a:t>Verwacht je verschillend gedrag van jongens en meisjes?</a:t>
            </a:r>
            <a:endParaRPr sz="2300"/>
          </a:p>
          <a:p>
            <a:pPr indent="-374650" lvl="0" marL="457200" rtl="0" algn="l">
              <a:lnSpc>
                <a:spcPct val="90000"/>
              </a:lnSpc>
              <a:spcBef>
                <a:spcPts val="0"/>
              </a:spcBef>
              <a:spcAft>
                <a:spcPts val="0"/>
              </a:spcAft>
              <a:buSzPts val="2300"/>
              <a:buChar char="●"/>
            </a:pPr>
            <a:r>
              <a:rPr lang="en-US" sz="2300"/>
              <a:t>Maak je veronderstellingen over het soort leerplan waaraan jongens en meisjes de voorkeur geven?</a:t>
            </a:r>
            <a:endParaRPr sz="2300"/>
          </a:p>
          <a:p>
            <a:pPr indent="-374650" lvl="0" marL="457200" rtl="0" algn="l">
              <a:lnSpc>
                <a:spcPct val="90000"/>
              </a:lnSpc>
              <a:spcBef>
                <a:spcPts val="0"/>
              </a:spcBef>
              <a:spcAft>
                <a:spcPts val="0"/>
              </a:spcAft>
              <a:buSzPts val="2300"/>
              <a:buChar char="●"/>
            </a:pPr>
            <a:r>
              <a:rPr lang="en-US" sz="2300"/>
              <a:t>Label je individuen als van nature goed in een vak?</a:t>
            </a:r>
            <a:endParaRPr sz="2300"/>
          </a:p>
          <a:p>
            <a:pPr indent="-374650" lvl="0" marL="457200" rtl="0" algn="l">
              <a:lnSpc>
                <a:spcPct val="90000"/>
              </a:lnSpc>
              <a:spcBef>
                <a:spcPts val="0"/>
              </a:spcBef>
              <a:spcAft>
                <a:spcPts val="0"/>
              </a:spcAft>
              <a:buSzPts val="2300"/>
              <a:buChar char="●"/>
            </a:pPr>
            <a:r>
              <a:rPr lang="en-US" sz="2300"/>
              <a:t>Heb je dezelfde verwachtingen van jongens en meisjes?</a:t>
            </a:r>
            <a:endParaRPr sz="2300"/>
          </a:p>
        </p:txBody>
      </p:sp>
      <p:pic>
        <p:nvPicPr>
          <p:cNvPr descr="Georgina Dowling is a 17 year old student from Dublin. She talks about unconscious gender bias and overcoming gender inequality by being aware of our unconscious biases and hopes her talk will inspire you. Georgina Dowling is a seventeen year old feminist. She enjoys experiencing and learning about different cultures through travel and plant-based cooking. She is a passionate believer in equal opportunities for everyone regardless of their sex, ethnicity, sexuality or religion. Georgina believes that the solutions to many societal issues begin with oneself. In this talk, she shares her experience tackling her own unconscious gender biases and how our individual biases contribute to gender inequality still prevalent in society today. This talk was given at a TEDx event using the TED conference format but independently organized by a local community. Learn more at https://www.ted.com/tedx" id="230" name="Google Shape;230;g34baa110314_1_40" title="&quot;I Spy My Unconscious Gender Bias.&quot; | Georgina Dowling | TEDxYouth@DúnLaoghaire">
            <a:hlinkClick r:id="rId3"/>
          </p:cNvPr>
          <p:cNvPicPr preferRelativeResize="0"/>
          <p:nvPr/>
        </p:nvPicPr>
        <p:blipFill rotWithShape="1">
          <a:blip r:embed="rId4">
            <a:alphaModFix/>
          </a:blip>
          <a:srcRect b="0" l="0" r="0" t="0"/>
          <a:stretch/>
        </p:blipFill>
        <p:spPr>
          <a:xfrm>
            <a:off x="4006175" y="1018250"/>
            <a:ext cx="6709226" cy="3773925"/>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0"/>
                                        </p:tgtEl>
                                        <p:attrNameLst>
                                          <p:attrName>style.visibility</p:attrName>
                                        </p:attrNameLst>
                                      </p:cBhvr>
                                      <p:to>
                                        <p:strVal val="visible"/>
                                      </p:to>
                                    </p:set>
                                    <p:animEffect filter="fade" transition="in">
                                      <p:cBhvr>
                                        <p:cTn dur="1000"/>
                                        <p:tgtEl>
                                          <p:spTgt spid="23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4" name="Shape 234"/>
        <p:cNvGrpSpPr/>
        <p:nvPr/>
      </p:nvGrpSpPr>
      <p:grpSpPr>
        <a:xfrm>
          <a:off x="0" y="0"/>
          <a:ext cx="0" cy="0"/>
          <a:chOff x="0" y="0"/>
          <a:chExt cx="0" cy="0"/>
        </a:xfrm>
      </p:grpSpPr>
      <p:sp>
        <p:nvSpPr>
          <p:cNvPr id="235" name="Google Shape;235;g34baa110314_1_47"/>
          <p:cNvSpPr txBox="1"/>
          <p:nvPr>
            <p:ph type="title"/>
          </p:nvPr>
        </p:nvSpPr>
        <p:spPr>
          <a:xfrm>
            <a:off x="97970" y="81642"/>
            <a:ext cx="11944500" cy="715800"/>
          </a:xfrm>
          <a:prstGeom prst="rect">
            <a:avLst/>
          </a:prstGeom>
          <a:noFill/>
          <a:ln>
            <a:noFill/>
          </a:ln>
        </p:spPr>
        <p:txBody>
          <a:bodyPr anchorCtr="0" anchor="ctr" bIns="54000" lIns="91425"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b="1" lang="en-US" sz="2800">
                <a:solidFill>
                  <a:srgbClr val="FFFFFF"/>
                </a:solidFill>
              </a:rPr>
              <a:t>Genderinclusieve taal, hulpmiddelen en beoordelingen</a:t>
            </a:r>
            <a:endParaRPr>
              <a:solidFill>
                <a:srgbClr val="FFFFFF"/>
              </a:solidFill>
            </a:endParaRPr>
          </a:p>
        </p:txBody>
      </p:sp>
      <p:sp>
        <p:nvSpPr>
          <p:cNvPr id="236" name="Google Shape;236;g34baa110314_1_47"/>
          <p:cNvSpPr txBox="1"/>
          <p:nvPr>
            <p:ph idx="2" type="body"/>
          </p:nvPr>
        </p:nvSpPr>
        <p:spPr>
          <a:xfrm>
            <a:off x="97975" y="1891300"/>
            <a:ext cx="11695800" cy="4885200"/>
          </a:xfrm>
          <a:prstGeom prst="rect">
            <a:avLst/>
          </a:prstGeom>
          <a:noFill/>
          <a:ln>
            <a:noFill/>
          </a:ln>
        </p:spPr>
        <p:txBody>
          <a:bodyPr anchorCtr="0" anchor="t" bIns="45700" lIns="91425" spcFirstLastPara="1" rIns="91425" wrap="square" tIns="45700">
            <a:noAutofit/>
          </a:bodyPr>
          <a:lstStyle/>
          <a:p>
            <a:pPr indent="-387350" lvl="0" marL="457200" rtl="0" algn="l">
              <a:lnSpc>
                <a:spcPct val="90000"/>
              </a:lnSpc>
              <a:spcBef>
                <a:spcPts val="0"/>
              </a:spcBef>
              <a:spcAft>
                <a:spcPts val="0"/>
              </a:spcAft>
              <a:buSzPts val="2500"/>
              <a:buChar char="●"/>
            </a:pPr>
            <a:r>
              <a:rPr lang="en-US" sz="2500"/>
              <a:t>Genderneutraal taalgebruik - gebruik van "zij" in plaats van "hij/zij".</a:t>
            </a:r>
            <a:br>
              <a:rPr lang="en-US" sz="2500"/>
            </a:br>
            <a:endParaRPr sz="2500"/>
          </a:p>
          <a:p>
            <a:pPr indent="-387350" lvl="0" marL="457200" rtl="0" algn="l">
              <a:lnSpc>
                <a:spcPct val="90000"/>
              </a:lnSpc>
              <a:spcBef>
                <a:spcPts val="0"/>
              </a:spcBef>
              <a:spcAft>
                <a:spcPts val="0"/>
              </a:spcAft>
              <a:buSzPts val="2500"/>
              <a:buChar char="●"/>
            </a:pPr>
            <a:r>
              <a:rPr lang="en-US" sz="2500"/>
              <a:t>Vermijd genderaannames en stereotypen</a:t>
            </a:r>
            <a:br>
              <a:rPr lang="en-US" sz="2500"/>
            </a:br>
            <a:endParaRPr sz="2500"/>
          </a:p>
          <a:p>
            <a:pPr indent="-387350" lvl="0" marL="457200" rtl="0" algn="l">
              <a:lnSpc>
                <a:spcPct val="90000"/>
              </a:lnSpc>
              <a:spcBef>
                <a:spcPts val="0"/>
              </a:spcBef>
              <a:spcAft>
                <a:spcPts val="0"/>
              </a:spcAft>
              <a:buSzPts val="2500"/>
              <a:buChar char="●"/>
            </a:pPr>
            <a:r>
              <a:rPr lang="en-US" sz="2500"/>
              <a:t>Respecteer de door leerlingen gekozen voornaamwoorden</a:t>
            </a:r>
            <a:br>
              <a:rPr lang="en-US" sz="2500"/>
            </a:br>
            <a:endParaRPr sz="2500"/>
          </a:p>
          <a:p>
            <a:pPr indent="-387350" lvl="0" marL="457200" rtl="0" algn="l">
              <a:lnSpc>
                <a:spcPct val="90000"/>
              </a:lnSpc>
              <a:spcBef>
                <a:spcPts val="0"/>
              </a:spcBef>
              <a:spcAft>
                <a:spcPts val="0"/>
              </a:spcAft>
              <a:buSzPts val="2500"/>
              <a:buChar char="●"/>
            </a:pPr>
            <a:r>
              <a:rPr lang="en-US" sz="2500"/>
              <a:t>Vooringenomen of transfoob taalgebruik aanpakken</a:t>
            </a:r>
            <a:br>
              <a:rPr lang="en-US" sz="2500"/>
            </a:br>
            <a:endParaRPr sz="2500"/>
          </a:p>
          <a:p>
            <a:pPr indent="-387350" lvl="0" marL="457200" rtl="0" algn="l">
              <a:lnSpc>
                <a:spcPct val="90000"/>
              </a:lnSpc>
              <a:spcBef>
                <a:spcPts val="0"/>
              </a:spcBef>
              <a:spcAft>
                <a:spcPts val="0"/>
              </a:spcAft>
              <a:buSzPts val="2500"/>
              <a:buChar char="●"/>
            </a:pPr>
            <a:r>
              <a:rPr lang="en-US" sz="2500"/>
              <a:t>Diversiteit in voorbeelden en beoordelingen</a:t>
            </a:r>
            <a:br>
              <a:rPr lang="en-US" sz="2500"/>
            </a:br>
            <a:endParaRPr sz="2500"/>
          </a:p>
          <a:p>
            <a:pPr indent="-387350" lvl="0" marL="457200" rtl="0" algn="l">
              <a:lnSpc>
                <a:spcPct val="90000"/>
              </a:lnSpc>
              <a:spcBef>
                <a:spcPts val="0"/>
              </a:spcBef>
              <a:spcAft>
                <a:spcPts val="0"/>
              </a:spcAft>
              <a:buSzPts val="2500"/>
              <a:buChar char="●"/>
            </a:pPr>
            <a:r>
              <a:rPr lang="en-US" sz="2500"/>
              <a:t>Gebruik voorbeelden uit de praktijk die laten zien dat professionals uit vrouwen en genderminderheden een verschil maken op het gebied van informatica, wetenschap en technologie.</a:t>
            </a:r>
            <a:endParaRPr sz="2500"/>
          </a:p>
        </p:txBody>
      </p:sp>
      <p:sp>
        <p:nvSpPr>
          <p:cNvPr id="237" name="Google Shape;237;g34baa110314_1_47"/>
          <p:cNvSpPr txBox="1"/>
          <p:nvPr>
            <p:ph idx="1" type="body"/>
          </p:nvPr>
        </p:nvSpPr>
        <p:spPr>
          <a:xfrm>
            <a:off x="97970" y="854672"/>
            <a:ext cx="11944500" cy="550800"/>
          </a:xfrm>
          <a:prstGeom prst="rect">
            <a:avLst/>
          </a:prstGeom>
          <a:noFill/>
          <a:ln>
            <a:noFill/>
          </a:ln>
        </p:spPr>
        <p:txBody>
          <a:bodyPr anchorCtr="0" anchor="ctr" bIns="45700" lIns="91425" spcFirstLastPara="1" rIns="91425" wrap="square" tIns="45700">
            <a:noAutofit/>
          </a:bodyPr>
          <a:lstStyle/>
          <a:p>
            <a:pPr indent="-228600" lvl="0" marL="457200" marR="0" rtl="0" algn="just">
              <a:lnSpc>
                <a:spcPct val="90000"/>
              </a:lnSpc>
              <a:spcBef>
                <a:spcPts val="1000"/>
              </a:spcBef>
              <a:spcAft>
                <a:spcPts val="0"/>
              </a:spcAft>
              <a:buClr>
                <a:schemeClr val="accent1"/>
              </a:buClr>
              <a:buSzPts val="2400"/>
              <a:buFont typeface="Arial"/>
              <a:buNone/>
            </a:pPr>
            <a:r>
              <a:rPr lang="en-US"/>
              <a:t>Wat kunnen we doen om meer genderinclusief te zijn?</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1" name="Shape 241"/>
        <p:cNvGrpSpPr/>
        <p:nvPr/>
      </p:nvGrpSpPr>
      <p:grpSpPr>
        <a:xfrm>
          <a:off x="0" y="0"/>
          <a:ext cx="0" cy="0"/>
          <a:chOff x="0" y="0"/>
          <a:chExt cx="0" cy="0"/>
        </a:xfrm>
      </p:grpSpPr>
      <p:sp>
        <p:nvSpPr>
          <p:cNvPr id="242" name="Google Shape;242;p3"/>
          <p:cNvSpPr txBox="1"/>
          <p:nvPr>
            <p:ph type="title"/>
          </p:nvPr>
        </p:nvSpPr>
        <p:spPr>
          <a:xfrm>
            <a:off x="97970" y="81642"/>
            <a:ext cx="11944351" cy="715879"/>
          </a:xfrm>
          <a:prstGeom prst="rect">
            <a:avLst/>
          </a:prstGeom>
          <a:noFill/>
          <a:ln>
            <a:noFill/>
          </a:ln>
        </p:spPr>
        <p:txBody>
          <a:bodyPr anchorCtr="0" anchor="ctr" bIns="54000" lIns="91425"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b="1" lang="en-US" sz="2800">
                <a:solidFill>
                  <a:srgbClr val="FFFFFF"/>
                </a:solidFill>
              </a:rPr>
              <a:t>Activiteit 2: Genderinclusief taalgebruik in informaticalessen</a:t>
            </a:r>
            <a:endParaRPr>
              <a:solidFill>
                <a:srgbClr val="FFFFFF"/>
              </a:solidFill>
            </a:endParaRPr>
          </a:p>
        </p:txBody>
      </p:sp>
      <p:sp>
        <p:nvSpPr>
          <p:cNvPr id="243" name="Google Shape;243;p3"/>
          <p:cNvSpPr txBox="1"/>
          <p:nvPr>
            <p:ph idx="2" type="body"/>
          </p:nvPr>
        </p:nvSpPr>
        <p:spPr>
          <a:xfrm>
            <a:off x="97975" y="1891305"/>
            <a:ext cx="11944500" cy="1828500"/>
          </a:xfrm>
          <a:prstGeom prst="rect">
            <a:avLst/>
          </a:prstGeom>
          <a:noFill/>
          <a:ln>
            <a:noFill/>
          </a:ln>
        </p:spPr>
        <p:txBody>
          <a:bodyPr anchorCtr="0" anchor="t" bIns="45700" lIns="91425" spcFirstLastPara="1" rIns="91425" wrap="square" tIns="45700">
            <a:noAutofit/>
          </a:bodyPr>
          <a:lstStyle/>
          <a:p>
            <a:pPr indent="0" lvl="1" marL="0" rtl="0" algn="l">
              <a:lnSpc>
                <a:spcPct val="90000"/>
              </a:lnSpc>
              <a:spcBef>
                <a:spcPts val="0"/>
              </a:spcBef>
              <a:spcAft>
                <a:spcPts val="0"/>
              </a:spcAft>
              <a:buClr>
                <a:schemeClr val="accent4"/>
              </a:buClr>
              <a:buSzPts val="1800"/>
              <a:buNone/>
            </a:pPr>
            <a:r>
              <a:rPr lang="en-US" sz="2400">
                <a:solidFill>
                  <a:schemeClr val="accent4"/>
                </a:solidFill>
              </a:rPr>
              <a:t>Je hebt tien minuten om de klassikale dialogen, lesinstructies of voorbeeldfeedback die je hebt gekregen te bekijken. </a:t>
            </a:r>
            <a:endParaRPr sz="2400">
              <a:solidFill>
                <a:schemeClr val="accent4"/>
              </a:solidFill>
            </a:endParaRPr>
          </a:p>
          <a:p>
            <a:pPr indent="0" lvl="1" marL="0" rtl="0" algn="l">
              <a:lnSpc>
                <a:spcPct val="90000"/>
              </a:lnSpc>
              <a:spcBef>
                <a:spcPts val="0"/>
              </a:spcBef>
              <a:spcAft>
                <a:spcPts val="0"/>
              </a:spcAft>
              <a:buClr>
                <a:schemeClr val="accent4"/>
              </a:buClr>
              <a:buSzPts val="1800"/>
              <a:buNone/>
            </a:pPr>
            <a:r>
              <a:t/>
            </a:r>
            <a:endParaRPr sz="2400">
              <a:solidFill>
                <a:schemeClr val="accent4"/>
              </a:solidFill>
            </a:endParaRPr>
          </a:p>
          <a:p>
            <a:pPr indent="0" lvl="1" marL="0" rtl="0" algn="l">
              <a:lnSpc>
                <a:spcPct val="90000"/>
              </a:lnSpc>
              <a:spcBef>
                <a:spcPts val="0"/>
              </a:spcBef>
              <a:spcAft>
                <a:spcPts val="0"/>
              </a:spcAft>
              <a:buClr>
                <a:schemeClr val="accent4"/>
              </a:buClr>
              <a:buSzPts val="1800"/>
              <a:buNone/>
            </a:pPr>
            <a:r>
              <a:rPr lang="en-US" sz="2400">
                <a:solidFill>
                  <a:schemeClr val="accent4"/>
                </a:solidFill>
              </a:rPr>
              <a:t>Identificeer gendergebonden taalgebruik en bewerk de teksten zodat ze meer inclusief zijn met een evenwichtige vertegenwoordiging.</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7" name="Shape 247"/>
        <p:cNvGrpSpPr/>
        <p:nvPr/>
      </p:nvGrpSpPr>
      <p:grpSpPr>
        <a:xfrm>
          <a:off x="0" y="0"/>
          <a:ext cx="0" cy="0"/>
          <a:chOff x="0" y="0"/>
          <a:chExt cx="0" cy="0"/>
        </a:xfrm>
      </p:grpSpPr>
      <p:sp>
        <p:nvSpPr>
          <p:cNvPr id="248" name="Google Shape;248;g34bc8fb6652_0_0"/>
          <p:cNvSpPr txBox="1"/>
          <p:nvPr>
            <p:ph type="title"/>
          </p:nvPr>
        </p:nvSpPr>
        <p:spPr>
          <a:xfrm>
            <a:off x="97970" y="81642"/>
            <a:ext cx="11944500" cy="715800"/>
          </a:xfrm>
          <a:prstGeom prst="rect">
            <a:avLst/>
          </a:prstGeom>
          <a:noFill/>
          <a:ln>
            <a:noFill/>
          </a:ln>
        </p:spPr>
        <p:txBody>
          <a:bodyPr anchorCtr="0" anchor="ctr" bIns="54000" lIns="91425"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b="1" lang="en-US" sz="2800">
                <a:solidFill>
                  <a:srgbClr val="FFFFFF"/>
                </a:solidFill>
              </a:rPr>
              <a:t>Falen normaliseren en doorzettingsvermogen aanmoedigen</a:t>
            </a:r>
            <a:endParaRPr>
              <a:solidFill>
                <a:srgbClr val="FFFFFF"/>
              </a:solidFill>
            </a:endParaRPr>
          </a:p>
        </p:txBody>
      </p:sp>
      <p:sp>
        <p:nvSpPr>
          <p:cNvPr id="249" name="Google Shape;249;g34bc8fb6652_0_0"/>
          <p:cNvSpPr txBox="1"/>
          <p:nvPr>
            <p:ph idx="2" type="body"/>
          </p:nvPr>
        </p:nvSpPr>
        <p:spPr>
          <a:xfrm>
            <a:off x="97975" y="2431050"/>
            <a:ext cx="11695800" cy="4023300"/>
          </a:xfrm>
          <a:prstGeom prst="rect">
            <a:avLst/>
          </a:prstGeom>
          <a:noFill/>
          <a:ln>
            <a:noFill/>
          </a:ln>
        </p:spPr>
        <p:txBody>
          <a:bodyPr anchorCtr="0" anchor="t" bIns="45700" lIns="91425" spcFirstLastPara="1" rIns="91425" wrap="square" tIns="45700">
            <a:noAutofit/>
          </a:bodyPr>
          <a:lstStyle/>
          <a:p>
            <a:pPr indent="-387350" lvl="0" marL="457200" rtl="0" algn="l">
              <a:lnSpc>
                <a:spcPct val="90000"/>
              </a:lnSpc>
              <a:spcBef>
                <a:spcPts val="0"/>
              </a:spcBef>
              <a:spcAft>
                <a:spcPts val="0"/>
              </a:spcAft>
              <a:buSzPts val="2500"/>
              <a:buChar char="●"/>
            </a:pPr>
            <a:r>
              <a:rPr lang="en-US" sz="2500"/>
              <a:t>Faalangst is een barrière voor studenten met weinig zelfvertrouwen</a:t>
            </a:r>
            <a:br>
              <a:rPr lang="en-US" sz="2500"/>
            </a:br>
            <a:endParaRPr sz="2500"/>
          </a:p>
          <a:p>
            <a:pPr indent="-387350" lvl="0" marL="457200" rtl="0" algn="l">
              <a:lnSpc>
                <a:spcPct val="90000"/>
              </a:lnSpc>
              <a:spcBef>
                <a:spcPts val="0"/>
              </a:spcBef>
              <a:spcAft>
                <a:spcPts val="0"/>
              </a:spcAft>
              <a:buSzPts val="2500"/>
              <a:buChar char="●"/>
            </a:pPr>
            <a:r>
              <a:rPr lang="en-US" sz="2500"/>
              <a:t>Meisjes schrijven een mislukking eerder toe aan </a:t>
            </a:r>
            <a:r>
              <a:rPr b="1" lang="en-US" sz="2500"/>
              <a:t>een gebrek aan vaardigheid</a:t>
            </a:r>
            <a:br>
              <a:rPr lang="en-US" sz="2500"/>
            </a:br>
            <a:r>
              <a:rPr lang="en-US" sz="2500"/>
              <a:t>Jongens schrijven een mislukking eerder toe aan </a:t>
            </a:r>
            <a:r>
              <a:rPr b="1" lang="en-US" sz="2500"/>
              <a:t>een gebrek aan voorbereiding of inspanning</a:t>
            </a:r>
            <a:br>
              <a:rPr lang="en-US" sz="2500"/>
            </a:br>
            <a:endParaRPr sz="2500"/>
          </a:p>
          <a:p>
            <a:pPr indent="-387350" lvl="0" marL="457200" rtl="0" algn="l">
              <a:lnSpc>
                <a:spcPct val="90000"/>
              </a:lnSpc>
              <a:spcBef>
                <a:spcPts val="0"/>
              </a:spcBef>
              <a:spcAft>
                <a:spcPts val="0"/>
              </a:spcAft>
              <a:buSzPts val="2500"/>
              <a:buChar char="●"/>
            </a:pPr>
            <a:r>
              <a:rPr lang="en-US" sz="2500"/>
              <a:t>Maar fouten maken hoort bij leren - net als het debuggen van code!</a:t>
            </a:r>
            <a:br>
              <a:rPr lang="en-US" sz="2500"/>
            </a:br>
            <a:endParaRPr sz="2500"/>
          </a:p>
          <a:p>
            <a:pPr indent="-387350" lvl="0" marL="457200" rtl="0" algn="l">
              <a:lnSpc>
                <a:spcPct val="90000"/>
              </a:lnSpc>
              <a:spcBef>
                <a:spcPts val="0"/>
              </a:spcBef>
              <a:spcAft>
                <a:spcPts val="0"/>
              </a:spcAft>
              <a:buSzPts val="2500"/>
              <a:buChar char="●"/>
            </a:pPr>
            <a:r>
              <a:rPr lang="en-US" sz="2500"/>
              <a:t>Moedig doorzettingsvermogen aan, geen perfecte antwoorden</a:t>
            </a:r>
            <a:br>
              <a:rPr lang="en-US" sz="2500"/>
            </a:br>
            <a:endParaRPr sz="2500"/>
          </a:p>
          <a:p>
            <a:pPr indent="-387350" lvl="0" marL="457200" rtl="0" algn="l">
              <a:lnSpc>
                <a:spcPct val="90000"/>
              </a:lnSpc>
              <a:spcBef>
                <a:spcPts val="0"/>
              </a:spcBef>
              <a:spcAft>
                <a:spcPts val="0"/>
              </a:spcAft>
              <a:buSzPts val="2500"/>
              <a:buChar char="●"/>
            </a:pPr>
            <a:r>
              <a:rPr lang="en-US" sz="2500"/>
              <a:t>Proberen en fouten maken is een waardevol proces bij het programmeren: problemen oplossen, debuggen en herzien maken allemaal deel uit van het werk van een programmeur.</a:t>
            </a:r>
            <a:endParaRPr sz="2500"/>
          </a:p>
        </p:txBody>
      </p:sp>
      <p:sp>
        <p:nvSpPr>
          <p:cNvPr id="250" name="Google Shape;250;g34bc8fb6652_0_0"/>
          <p:cNvSpPr txBox="1"/>
          <p:nvPr>
            <p:ph idx="1" type="body"/>
          </p:nvPr>
        </p:nvSpPr>
        <p:spPr>
          <a:xfrm>
            <a:off x="-98555" y="1165972"/>
            <a:ext cx="11944500" cy="550800"/>
          </a:xfrm>
          <a:prstGeom prst="rect">
            <a:avLst/>
          </a:prstGeom>
          <a:noFill/>
          <a:ln>
            <a:noFill/>
          </a:ln>
        </p:spPr>
        <p:txBody>
          <a:bodyPr anchorCtr="0" anchor="ctr" bIns="45700" lIns="91425" spcFirstLastPara="1" rIns="91425" wrap="square" tIns="45700">
            <a:noAutofit/>
          </a:bodyPr>
          <a:lstStyle/>
          <a:p>
            <a:pPr indent="-228600" lvl="0" marL="457200" marR="0" rtl="0" algn="just">
              <a:lnSpc>
                <a:spcPct val="90000"/>
              </a:lnSpc>
              <a:spcBef>
                <a:spcPts val="1000"/>
              </a:spcBef>
              <a:spcAft>
                <a:spcPts val="0"/>
              </a:spcAft>
              <a:buClr>
                <a:schemeClr val="accent1"/>
              </a:buClr>
              <a:buSzPts val="2400"/>
              <a:buFont typeface="Arial"/>
              <a:buNone/>
            </a:pPr>
            <a:r>
              <a:rPr lang="en-US" sz="3100"/>
              <a:t>We leren door te doen, en soms door te falen.</a:t>
            </a:r>
            <a:endParaRPr sz="310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4" name="Shape 254"/>
        <p:cNvGrpSpPr/>
        <p:nvPr/>
      </p:nvGrpSpPr>
      <p:grpSpPr>
        <a:xfrm>
          <a:off x="0" y="0"/>
          <a:ext cx="0" cy="0"/>
          <a:chOff x="0" y="0"/>
          <a:chExt cx="0" cy="0"/>
        </a:xfrm>
      </p:grpSpPr>
      <p:sp>
        <p:nvSpPr>
          <p:cNvPr id="255" name="Google Shape;255;g34bc8fb6652_0_10"/>
          <p:cNvSpPr txBox="1"/>
          <p:nvPr>
            <p:ph type="title"/>
          </p:nvPr>
        </p:nvSpPr>
        <p:spPr>
          <a:xfrm>
            <a:off x="97970" y="81642"/>
            <a:ext cx="11944500" cy="715800"/>
          </a:xfrm>
          <a:prstGeom prst="rect">
            <a:avLst/>
          </a:prstGeom>
          <a:noFill/>
          <a:ln>
            <a:noFill/>
          </a:ln>
        </p:spPr>
        <p:txBody>
          <a:bodyPr anchorCtr="0" anchor="ctr" bIns="54000" lIns="91425"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b="1" lang="en-US" sz="2800">
                <a:solidFill>
                  <a:srgbClr val="FFFFFF"/>
                </a:solidFill>
              </a:rPr>
              <a:t>Buiten het klaslokaal: betrokkenheid bij informatica aanmoedigen</a:t>
            </a:r>
            <a:endParaRPr>
              <a:solidFill>
                <a:srgbClr val="FFFFFF"/>
              </a:solidFill>
            </a:endParaRPr>
          </a:p>
        </p:txBody>
      </p:sp>
      <p:sp>
        <p:nvSpPr>
          <p:cNvPr id="256" name="Google Shape;256;g34bc8fb6652_0_10"/>
          <p:cNvSpPr txBox="1"/>
          <p:nvPr>
            <p:ph idx="2" type="body"/>
          </p:nvPr>
        </p:nvSpPr>
        <p:spPr>
          <a:xfrm>
            <a:off x="97975" y="1450625"/>
            <a:ext cx="11944500" cy="4885200"/>
          </a:xfrm>
          <a:prstGeom prst="rect">
            <a:avLst/>
          </a:prstGeom>
          <a:noFill/>
          <a:ln>
            <a:noFill/>
          </a:ln>
        </p:spPr>
        <p:txBody>
          <a:bodyPr anchorCtr="0" anchor="t" bIns="45700" lIns="91425" spcFirstLastPara="1" rIns="91425" wrap="square" tIns="45700">
            <a:noAutofit/>
          </a:bodyPr>
          <a:lstStyle/>
          <a:p>
            <a:pPr indent="-387350" lvl="0" marL="457200" rtl="0" algn="l">
              <a:lnSpc>
                <a:spcPct val="90000"/>
              </a:lnSpc>
              <a:spcBef>
                <a:spcPts val="0"/>
              </a:spcBef>
              <a:spcAft>
                <a:spcPts val="0"/>
              </a:spcAft>
              <a:buSzPts val="2500"/>
              <a:buChar char="●"/>
            </a:pPr>
            <a:r>
              <a:rPr lang="en-US" sz="2500"/>
              <a:t>Deelname aan informatica-gerelateerde clubs of kampen aanmoedigen (bijv. </a:t>
            </a:r>
            <a:r>
              <a:rPr lang="en-US" sz="2500" u="sng">
                <a:solidFill>
                  <a:schemeClr val="hlink"/>
                </a:solidFill>
                <a:hlinkClick r:id="rId3"/>
              </a:rPr>
              <a:t>Girls' IT Bootcamp</a:t>
            </a:r>
            <a:r>
              <a:rPr lang="en-US" sz="2500"/>
              <a:t>, </a:t>
            </a:r>
            <a:r>
              <a:rPr lang="en-US" sz="2500" u="sng">
                <a:solidFill>
                  <a:schemeClr val="hlink"/>
                </a:solidFill>
                <a:hlinkClick r:id="rId4"/>
              </a:rPr>
              <a:t>Girls Who Code</a:t>
            </a:r>
            <a:r>
              <a:rPr lang="en-US" sz="2500"/>
              <a:t>, roboticaclubs, codeerkampen, hackathons)</a:t>
            </a:r>
            <a:br>
              <a:rPr lang="en-US" sz="2500"/>
            </a:br>
            <a:endParaRPr sz="2500"/>
          </a:p>
          <a:p>
            <a:pPr indent="-387350" lvl="0" marL="457200" rtl="0" algn="l">
              <a:lnSpc>
                <a:spcPct val="90000"/>
              </a:lnSpc>
              <a:spcBef>
                <a:spcPts val="0"/>
              </a:spcBef>
              <a:spcAft>
                <a:spcPts val="0"/>
              </a:spcAft>
              <a:buSzPts val="2500"/>
              <a:buChar char="●"/>
            </a:pPr>
            <a:r>
              <a:rPr lang="en-US" sz="2500"/>
              <a:t>Vroege blootstelling aan coderen, robotica of probleemoplossende spellen (in het basisonderwijs) kan latere betrokkenheid bij informatica bevorderen.</a:t>
            </a:r>
            <a:br>
              <a:rPr lang="en-US" sz="2500"/>
            </a:br>
            <a:endParaRPr sz="2500"/>
          </a:p>
          <a:p>
            <a:pPr indent="-387350" lvl="0" marL="457200" rtl="0" algn="l">
              <a:lnSpc>
                <a:spcPct val="90000"/>
              </a:lnSpc>
              <a:spcBef>
                <a:spcPts val="0"/>
              </a:spcBef>
              <a:spcAft>
                <a:spcPts val="0"/>
              </a:spcAft>
              <a:buSzPts val="2500"/>
              <a:buChar char="●"/>
            </a:pPr>
            <a:r>
              <a:rPr lang="en-US" sz="2500"/>
              <a:t>Voorbeelden geven van toepassingen van informatica in de echte wereld, waaronder mogelijkheden voor hoger onderwijs en carrières, wetenschappelijke ontdekkingen en technologische innovaties</a:t>
            </a:r>
            <a:br>
              <a:rPr lang="en-US" sz="2500"/>
            </a:br>
            <a:endParaRPr sz="2500"/>
          </a:p>
          <a:p>
            <a:pPr indent="-387350" lvl="0" marL="457200" rtl="0" algn="l">
              <a:lnSpc>
                <a:spcPct val="90000"/>
              </a:lnSpc>
              <a:spcBef>
                <a:spcPts val="0"/>
              </a:spcBef>
              <a:spcAft>
                <a:spcPts val="0"/>
              </a:spcAft>
              <a:buSzPts val="2500"/>
              <a:buChar char="●"/>
            </a:pPr>
            <a:r>
              <a:rPr lang="en-US" sz="2500"/>
              <a:t>Minder bekende toepassingen van bèta/techniek belichten die interessant kunnen zijn voor leerlingen, zoals sociale kwesties, milieuwetenschap of gezondheidszorg</a:t>
            </a:r>
            <a:br>
              <a:rPr lang="en-US" sz="2500"/>
            </a:br>
            <a:endParaRPr sz="2500"/>
          </a:p>
          <a:p>
            <a:pPr indent="-387350" lvl="0" marL="457200" rtl="0" algn="l">
              <a:lnSpc>
                <a:spcPct val="90000"/>
              </a:lnSpc>
              <a:spcBef>
                <a:spcPts val="0"/>
              </a:spcBef>
              <a:spcAft>
                <a:spcPts val="0"/>
              </a:spcAft>
              <a:buSzPts val="2500"/>
              <a:buChar char="●"/>
            </a:pPr>
            <a:r>
              <a:rPr lang="en-US" sz="2500"/>
              <a:t>Breng gastsprekers voor vrouwen en genderminderheden, zoals oud-studenten die informatica zijn gaan studeren, of professionals die in het vakgebied werken</a:t>
            </a:r>
            <a:endParaRPr sz="2500"/>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0" name="Shape 260"/>
        <p:cNvGrpSpPr/>
        <p:nvPr/>
      </p:nvGrpSpPr>
      <p:grpSpPr>
        <a:xfrm>
          <a:off x="0" y="0"/>
          <a:ext cx="0" cy="0"/>
          <a:chOff x="0" y="0"/>
          <a:chExt cx="0" cy="0"/>
        </a:xfrm>
      </p:grpSpPr>
      <p:sp>
        <p:nvSpPr>
          <p:cNvPr id="261" name="Google Shape;261;g34bf62e773a_0_0"/>
          <p:cNvSpPr txBox="1"/>
          <p:nvPr>
            <p:ph type="title"/>
          </p:nvPr>
        </p:nvSpPr>
        <p:spPr>
          <a:xfrm>
            <a:off x="97975" y="81650"/>
            <a:ext cx="12093900" cy="715800"/>
          </a:xfrm>
          <a:prstGeom prst="rect">
            <a:avLst/>
          </a:prstGeom>
          <a:noFill/>
          <a:ln>
            <a:noFill/>
          </a:ln>
        </p:spPr>
        <p:txBody>
          <a:bodyPr anchorCtr="0" anchor="ctr" bIns="54000" lIns="91425"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b="1" lang="en-US" sz="2700">
                <a:solidFill>
                  <a:srgbClr val="FFFFFF"/>
                </a:solidFill>
              </a:rPr>
              <a:t>Pedagogische strategieën: ervaringsleren, knutselen &amp; spelbenaderingen</a:t>
            </a:r>
            <a:endParaRPr sz="2600">
              <a:solidFill>
                <a:srgbClr val="FFFFFF"/>
              </a:solidFill>
            </a:endParaRPr>
          </a:p>
        </p:txBody>
      </p:sp>
      <p:graphicFrame>
        <p:nvGraphicFramePr>
          <p:cNvPr id="262" name="Google Shape;262;g34bf62e773a_0_0"/>
          <p:cNvGraphicFramePr/>
          <p:nvPr/>
        </p:nvGraphicFramePr>
        <p:xfrm>
          <a:off x="928100" y="1565900"/>
          <a:ext cx="3000000" cy="3000000"/>
        </p:xfrm>
        <a:graphic>
          <a:graphicData uri="http://schemas.openxmlformats.org/drawingml/2006/table">
            <a:tbl>
              <a:tblPr>
                <a:noFill/>
                <a:tableStyleId>{FB0D71C8-FC5F-4E00-AB74-40BDF0234CD0}</a:tableStyleId>
              </a:tblPr>
              <a:tblGrid>
                <a:gridCol w="3184525"/>
                <a:gridCol w="3659650"/>
                <a:gridCol w="3491625"/>
              </a:tblGrid>
              <a:tr h="381000">
                <a:tc>
                  <a:txBody>
                    <a:bodyPr/>
                    <a:lstStyle/>
                    <a:p>
                      <a:pPr indent="0" lvl="0" marL="0" marR="0" rtl="0" algn="l">
                        <a:lnSpc>
                          <a:spcPct val="100000"/>
                        </a:lnSpc>
                        <a:spcBef>
                          <a:spcPts val="0"/>
                        </a:spcBef>
                        <a:spcAft>
                          <a:spcPts val="0"/>
                        </a:spcAft>
                        <a:buClr>
                          <a:srgbClr val="000000"/>
                        </a:buClr>
                        <a:buSzPts val="1700"/>
                        <a:buFont typeface="Arial"/>
                        <a:buNone/>
                      </a:pPr>
                      <a:r>
                        <a:rPr b="1" lang="en-US" sz="1700" u="none" cap="none" strike="noStrike">
                          <a:solidFill>
                            <a:srgbClr val="FFFFFF"/>
                          </a:solidFill>
                        </a:rPr>
                        <a:t>Ervaringsleren</a:t>
                      </a:r>
                      <a:endParaRPr b="1" sz="1700" u="none" cap="none" strike="noStrike">
                        <a:solidFill>
                          <a:srgbClr val="FFFFFF"/>
                        </a:solidFill>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16C45B"/>
                    </a:solidFill>
                  </a:tcPr>
                </a:tc>
                <a:tc>
                  <a:txBody>
                    <a:bodyPr/>
                    <a:lstStyle/>
                    <a:p>
                      <a:pPr indent="0" lvl="0" marL="0" marR="0" rtl="0" algn="l">
                        <a:lnSpc>
                          <a:spcPct val="100000"/>
                        </a:lnSpc>
                        <a:spcBef>
                          <a:spcPts val="0"/>
                        </a:spcBef>
                        <a:spcAft>
                          <a:spcPts val="0"/>
                        </a:spcAft>
                        <a:buClr>
                          <a:srgbClr val="000000"/>
                        </a:buClr>
                        <a:buSzPts val="1700"/>
                        <a:buFont typeface="Arial"/>
                        <a:buNone/>
                      </a:pPr>
                      <a:r>
                        <a:rPr b="1" lang="en-US" sz="1700" u="none" cap="none" strike="noStrike">
                          <a:solidFill>
                            <a:srgbClr val="FFFFFF"/>
                          </a:solidFill>
                        </a:rPr>
                        <a:t>Knutselen</a:t>
                      </a:r>
                      <a:endParaRPr b="1" sz="1700" u="none" cap="none" strike="noStrike">
                        <a:solidFill>
                          <a:srgbClr val="FFFFFF"/>
                        </a:solidFill>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16C45B"/>
                    </a:solidFill>
                  </a:tcPr>
                </a:tc>
                <a:tc>
                  <a:txBody>
                    <a:bodyPr/>
                    <a:lstStyle/>
                    <a:p>
                      <a:pPr indent="0" lvl="0" marL="0" marR="0" rtl="0" algn="l">
                        <a:lnSpc>
                          <a:spcPct val="100000"/>
                        </a:lnSpc>
                        <a:spcBef>
                          <a:spcPts val="0"/>
                        </a:spcBef>
                        <a:spcAft>
                          <a:spcPts val="0"/>
                        </a:spcAft>
                        <a:buClr>
                          <a:srgbClr val="000000"/>
                        </a:buClr>
                        <a:buSzPts val="1700"/>
                        <a:buFont typeface="Arial"/>
                        <a:buNone/>
                      </a:pPr>
                      <a:r>
                        <a:rPr b="1" lang="en-US" sz="1700" u="none" cap="none" strike="noStrike">
                          <a:solidFill>
                            <a:srgbClr val="FFFFFF"/>
                          </a:solidFill>
                        </a:rPr>
                        <a:t>Game-gebaseerde benadering</a:t>
                      </a:r>
                      <a:endParaRPr b="1" sz="1700" u="none" cap="none" strike="noStrike">
                        <a:solidFill>
                          <a:srgbClr val="FFFFFF"/>
                        </a:solidFill>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16C45B"/>
                    </a:solidFill>
                  </a:tcPr>
                </a:tc>
              </a:tr>
              <a:tr h="381000">
                <a:tc>
                  <a:txBody>
                    <a:bodyPr/>
                    <a:lstStyle/>
                    <a:p>
                      <a:pPr indent="-317500" lvl="0" marL="457200" marR="0" rtl="0" algn="l">
                        <a:lnSpc>
                          <a:spcPct val="115000"/>
                        </a:lnSpc>
                        <a:spcBef>
                          <a:spcPts val="0"/>
                        </a:spcBef>
                        <a:spcAft>
                          <a:spcPts val="0"/>
                        </a:spcAft>
                        <a:buClr>
                          <a:srgbClr val="000000"/>
                        </a:buClr>
                        <a:buSzPts val="1400"/>
                        <a:buFont typeface="Arial"/>
                        <a:buChar char="●"/>
                      </a:pPr>
                      <a:r>
                        <a:rPr lang="en-US" sz="1400" u="none" cap="none" strike="noStrike"/>
                        <a:t>Leren door ervaring en reflectie</a:t>
                      </a:r>
                      <a:endParaRPr sz="1400" u="none" cap="none" strike="noStrike"/>
                    </a:p>
                    <a:p>
                      <a:pPr indent="-317500" lvl="0" marL="457200" marR="0" rtl="0" algn="l">
                        <a:lnSpc>
                          <a:spcPct val="115000"/>
                        </a:lnSpc>
                        <a:spcBef>
                          <a:spcPts val="0"/>
                        </a:spcBef>
                        <a:spcAft>
                          <a:spcPts val="0"/>
                        </a:spcAft>
                        <a:buClr>
                          <a:srgbClr val="000000"/>
                        </a:buClr>
                        <a:buSzPts val="1400"/>
                        <a:buFont typeface="Arial"/>
                        <a:buChar char="●"/>
                      </a:pPr>
                      <a:r>
                        <a:rPr lang="en-US" sz="1400" u="none" cap="none" strike="noStrike"/>
                        <a:t>Kennis toepassen in reële scenario's</a:t>
                      </a:r>
                      <a:endParaRPr sz="1400" u="none" cap="none" strike="noStrike"/>
                    </a:p>
                    <a:p>
                      <a:pPr indent="-317500" lvl="0" marL="457200" marR="0" rtl="0" algn="l">
                        <a:lnSpc>
                          <a:spcPct val="115000"/>
                        </a:lnSpc>
                        <a:spcBef>
                          <a:spcPts val="0"/>
                        </a:spcBef>
                        <a:spcAft>
                          <a:spcPts val="0"/>
                        </a:spcAft>
                        <a:buClr>
                          <a:srgbClr val="000000"/>
                        </a:buClr>
                        <a:buSzPts val="1400"/>
                        <a:buFont typeface="Arial"/>
                        <a:buChar char="●"/>
                      </a:pPr>
                      <a:r>
                        <a:rPr lang="en-US" sz="1400" u="none" cap="none" strike="noStrike"/>
                        <a:t>Authentieke en persoonlijk betekenisvolle activiteiten</a:t>
                      </a:r>
                      <a:endParaRPr sz="1400" u="none" cap="none" strike="noStrike"/>
                    </a:p>
                    <a:p>
                      <a:pPr indent="0" lvl="0" marL="0" marR="0" rtl="0" algn="l">
                        <a:lnSpc>
                          <a:spcPct val="115000"/>
                        </a:lnSpc>
                        <a:spcBef>
                          <a:spcPts val="0"/>
                        </a:spcBef>
                        <a:spcAft>
                          <a:spcPts val="0"/>
                        </a:spcAft>
                        <a:buClr>
                          <a:srgbClr val="000000"/>
                        </a:buClr>
                        <a:buSzPts val="1400"/>
                        <a:buFont typeface="Arial"/>
                        <a:buNone/>
                      </a:pPr>
                      <a:r>
                        <a:t/>
                      </a:r>
                      <a:endParaRPr sz="1400" u="none" cap="none" strike="noStrike"/>
                    </a:p>
                    <a:p>
                      <a:pPr indent="0" lvl="0" marL="0" marR="0" rtl="0" algn="l">
                        <a:lnSpc>
                          <a:spcPct val="115000"/>
                        </a:lnSpc>
                        <a:spcBef>
                          <a:spcPts val="0"/>
                        </a:spcBef>
                        <a:spcAft>
                          <a:spcPts val="0"/>
                        </a:spcAft>
                        <a:buClr>
                          <a:srgbClr val="000000"/>
                        </a:buClr>
                        <a:buSzPts val="1400"/>
                        <a:buFont typeface="Arial"/>
                        <a:buNone/>
                      </a:pPr>
                      <a:r>
                        <a:t/>
                      </a:r>
                      <a:endParaRPr sz="1400" u="none" cap="none" strike="noStrike"/>
                    </a:p>
                    <a:p>
                      <a:pPr indent="0" lvl="0" marL="0" marR="0" rtl="0" algn="l">
                        <a:lnSpc>
                          <a:spcPct val="115000"/>
                        </a:lnSpc>
                        <a:spcBef>
                          <a:spcPts val="0"/>
                        </a:spcBef>
                        <a:spcAft>
                          <a:spcPts val="0"/>
                        </a:spcAft>
                        <a:buClr>
                          <a:srgbClr val="000000"/>
                        </a:buClr>
                        <a:buSzPts val="1400"/>
                        <a:buFont typeface="Arial"/>
                        <a:buNone/>
                      </a:pPr>
                      <a:r>
                        <a:rPr lang="en-US" sz="1400" u="none" cap="none" strike="noStrike"/>
                        <a:t>Cyclisch model voor motivatie:</a:t>
                      </a:r>
                      <a:endParaRPr sz="1400" u="none" cap="none" strike="noStrike"/>
                    </a:p>
                    <a:p>
                      <a:pPr indent="-317500" lvl="0" marL="457200" marR="0" rtl="0" algn="l">
                        <a:lnSpc>
                          <a:spcPct val="115000"/>
                        </a:lnSpc>
                        <a:spcBef>
                          <a:spcPts val="0"/>
                        </a:spcBef>
                        <a:spcAft>
                          <a:spcPts val="0"/>
                        </a:spcAft>
                        <a:buClr>
                          <a:srgbClr val="000000"/>
                        </a:buClr>
                        <a:buSzPts val="1400"/>
                        <a:buFont typeface="Arial"/>
                        <a:buChar char="●"/>
                      </a:pPr>
                      <a:r>
                        <a:rPr lang="en-US" sz="1400" u="none" cap="none" strike="noStrike"/>
                        <a:t>Initieel contact met het onderwerp</a:t>
                      </a:r>
                      <a:endParaRPr sz="1400" u="none" cap="none" strike="noStrike"/>
                    </a:p>
                    <a:p>
                      <a:pPr indent="-317500" lvl="0" marL="457200" marR="0" rtl="0" algn="l">
                        <a:lnSpc>
                          <a:spcPct val="115000"/>
                        </a:lnSpc>
                        <a:spcBef>
                          <a:spcPts val="0"/>
                        </a:spcBef>
                        <a:spcAft>
                          <a:spcPts val="0"/>
                        </a:spcAft>
                        <a:buClr>
                          <a:srgbClr val="000000"/>
                        </a:buClr>
                        <a:buSzPts val="1400"/>
                        <a:buFont typeface="Arial"/>
                        <a:buChar char="●"/>
                      </a:pPr>
                      <a:r>
                        <a:rPr lang="en-US" sz="1400" u="none" cap="none" strike="noStrike"/>
                        <a:t>Interesse stimuleren</a:t>
                      </a:r>
                      <a:endParaRPr sz="1400" u="none" cap="none" strike="noStrike"/>
                    </a:p>
                    <a:p>
                      <a:pPr indent="-317500" lvl="0" marL="457200" marR="0" rtl="0" algn="l">
                        <a:lnSpc>
                          <a:spcPct val="115000"/>
                        </a:lnSpc>
                        <a:spcBef>
                          <a:spcPts val="0"/>
                        </a:spcBef>
                        <a:spcAft>
                          <a:spcPts val="0"/>
                        </a:spcAft>
                        <a:buClr>
                          <a:srgbClr val="000000"/>
                        </a:buClr>
                        <a:buSzPts val="1400"/>
                        <a:buFont typeface="Arial"/>
                        <a:buChar char="●"/>
                      </a:pPr>
                      <a:r>
                        <a:rPr lang="en-US" sz="1400" u="none" cap="none" strike="noStrike"/>
                        <a:t>Duurzaamheid van de interesse</a:t>
                      </a:r>
                      <a:endParaRPr sz="1400" u="none" cap="none" strike="noStrike"/>
                    </a:p>
                  </a:txBody>
                  <a:tcPr marT="91425" marB="91425" marR="91425" marL="91425">
                    <a:lnT cap="flat" cmpd="sng" w="9525">
                      <a:solidFill>
                        <a:srgbClr val="FFFFFF"/>
                      </a:solidFill>
                      <a:prstDash val="solid"/>
                      <a:round/>
                      <a:headEnd len="sm" w="sm" type="none"/>
                      <a:tailEnd len="sm" w="sm" type="none"/>
                    </a:lnT>
                  </a:tcPr>
                </a:tc>
                <a:tc>
                  <a:txBody>
                    <a:bodyPr/>
                    <a:lstStyle/>
                    <a:p>
                      <a:pPr indent="-317500" lvl="0" marL="457200" marR="0" rtl="0" algn="l">
                        <a:lnSpc>
                          <a:spcPct val="115000"/>
                        </a:lnSpc>
                        <a:spcBef>
                          <a:spcPts val="0"/>
                        </a:spcBef>
                        <a:spcAft>
                          <a:spcPts val="0"/>
                        </a:spcAft>
                        <a:buClr>
                          <a:srgbClr val="000000"/>
                        </a:buClr>
                        <a:buSzPts val="1400"/>
                        <a:buFont typeface="Arial"/>
                        <a:buChar char="●"/>
                      </a:pPr>
                      <a:r>
                        <a:rPr lang="en-US" sz="1400" u="none" cap="none" strike="noStrike"/>
                        <a:t>Zelfgestuurd en speels verkennen van materialen</a:t>
                      </a:r>
                      <a:endParaRPr sz="1400" u="none" cap="none" strike="noStrike"/>
                    </a:p>
                    <a:p>
                      <a:pPr indent="-317500" lvl="0" marL="457200" marR="0" rtl="0" algn="l">
                        <a:lnSpc>
                          <a:spcPct val="115000"/>
                        </a:lnSpc>
                        <a:spcBef>
                          <a:spcPts val="0"/>
                        </a:spcBef>
                        <a:spcAft>
                          <a:spcPts val="0"/>
                        </a:spcAft>
                        <a:buClr>
                          <a:srgbClr val="000000"/>
                        </a:buClr>
                        <a:buSzPts val="1400"/>
                        <a:buFont typeface="Arial"/>
                        <a:buChar char="●"/>
                      </a:pPr>
                      <a:r>
                        <a:rPr lang="en-US" sz="1400" u="none" cap="none" strike="noStrike"/>
                        <a:t>Open onderzoek</a:t>
                      </a:r>
                      <a:endParaRPr sz="1400" u="none" cap="none" strike="noStrike"/>
                    </a:p>
                    <a:p>
                      <a:pPr indent="0" lvl="0" marL="0" marR="0" rtl="0" algn="l">
                        <a:lnSpc>
                          <a:spcPct val="115000"/>
                        </a:lnSpc>
                        <a:spcBef>
                          <a:spcPts val="0"/>
                        </a:spcBef>
                        <a:spcAft>
                          <a:spcPts val="0"/>
                        </a:spcAft>
                        <a:buClr>
                          <a:srgbClr val="000000"/>
                        </a:buClr>
                        <a:buSzPts val="1400"/>
                        <a:buFont typeface="Arial"/>
                        <a:buNone/>
                      </a:pPr>
                      <a:r>
                        <a:t/>
                      </a:r>
                      <a:endParaRPr sz="1400" u="none" cap="none" strike="noStrike"/>
                    </a:p>
                    <a:p>
                      <a:pPr indent="0" lvl="0" marL="0" marR="0" rtl="0" algn="l">
                        <a:lnSpc>
                          <a:spcPct val="115000"/>
                        </a:lnSpc>
                        <a:spcBef>
                          <a:spcPts val="0"/>
                        </a:spcBef>
                        <a:spcAft>
                          <a:spcPts val="0"/>
                        </a:spcAft>
                        <a:buClr>
                          <a:srgbClr val="000000"/>
                        </a:buClr>
                        <a:buSzPts val="1400"/>
                        <a:buFont typeface="Arial"/>
                        <a:buNone/>
                      </a:pPr>
                      <a:r>
                        <a:t/>
                      </a:r>
                      <a:endParaRPr sz="1400" u="none" cap="none" strike="noStrike"/>
                    </a:p>
                    <a:p>
                      <a:pPr indent="0" lvl="0" marL="0" marR="0" rtl="0" algn="l">
                        <a:lnSpc>
                          <a:spcPct val="115000"/>
                        </a:lnSpc>
                        <a:spcBef>
                          <a:spcPts val="0"/>
                        </a:spcBef>
                        <a:spcAft>
                          <a:spcPts val="0"/>
                        </a:spcAft>
                        <a:buClr>
                          <a:srgbClr val="000000"/>
                        </a:buClr>
                        <a:buSzPts val="1400"/>
                        <a:buFont typeface="Arial"/>
                        <a:buNone/>
                      </a:pPr>
                      <a:r>
                        <a:t/>
                      </a:r>
                      <a:endParaRPr sz="1400" u="none" cap="none" strike="noStrike"/>
                    </a:p>
                    <a:p>
                      <a:pPr indent="0" lvl="0" marL="0" marR="0" rtl="0" algn="l">
                        <a:lnSpc>
                          <a:spcPct val="115000"/>
                        </a:lnSpc>
                        <a:spcBef>
                          <a:spcPts val="0"/>
                        </a:spcBef>
                        <a:spcAft>
                          <a:spcPts val="0"/>
                        </a:spcAft>
                        <a:buClr>
                          <a:srgbClr val="000000"/>
                        </a:buClr>
                        <a:buSzPts val="1400"/>
                        <a:buFont typeface="Arial"/>
                        <a:buNone/>
                      </a:pPr>
                      <a:r>
                        <a:t/>
                      </a:r>
                      <a:endParaRPr sz="1400" u="none" cap="none" strike="noStrike"/>
                    </a:p>
                    <a:p>
                      <a:pPr indent="0" lvl="0" marL="0" marR="0" rtl="0" algn="l">
                        <a:lnSpc>
                          <a:spcPct val="115000"/>
                        </a:lnSpc>
                        <a:spcBef>
                          <a:spcPts val="0"/>
                        </a:spcBef>
                        <a:spcAft>
                          <a:spcPts val="0"/>
                        </a:spcAft>
                        <a:buClr>
                          <a:srgbClr val="000000"/>
                        </a:buClr>
                        <a:buSzPts val="1400"/>
                        <a:buFont typeface="Arial"/>
                        <a:buNone/>
                      </a:pPr>
                      <a:r>
                        <a:t/>
                      </a:r>
                      <a:endParaRPr sz="1400" u="none" cap="none" strike="noStrike"/>
                    </a:p>
                    <a:p>
                      <a:pPr indent="0" lvl="0" marL="0" marR="0" rtl="0" algn="l">
                        <a:lnSpc>
                          <a:spcPct val="115000"/>
                        </a:lnSpc>
                        <a:spcBef>
                          <a:spcPts val="0"/>
                        </a:spcBef>
                        <a:spcAft>
                          <a:spcPts val="0"/>
                        </a:spcAft>
                        <a:buClr>
                          <a:srgbClr val="000000"/>
                        </a:buClr>
                        <a:buSzPts val="1400"/>
                        <a:buFont typeface="Arial"/>
                        <a:buNone/>
                      </a:pPr>
                      <a:r>
                        <a:rPr lang="en-US" sz="1400" u="none" cap="none" strike="noStrike"/>
                        <a:t>Iteratieve cyclus van experimenteren en interpreteren. Na verloop van tijd, studenten: </a:t>
                      </a:r>
                      <a:endParaRPr sz="1400" u="none" cap="none" strike="noStrike"/>
                    </a:p>
                    <a:p>
                      <a:pPr indent="-317500" lvl="0" marL="457200" marR="0" rtl="0" algn="l">
                        <a:lnSpc>
                          <a:spcPct val="115000"/>
                        </a:lnSpc>
                        <a:spcBef>
                          <a:spcPts val="0"/>
                        </a:spcBef>
                        <a:spcAft>
                          <a:spcPts val="0"/>
                        </a:spcAft>
                        <a:buClr>
                          <a:srgbClr val="000000"/>
                        </a:buClr>
                        <a:buSzPts val="1400"/>
                        <a:buFont typeface="Arial"/>
                        <a:buChar char="●"/>
                      </a:pPr>
                      <a:r>
                        <a:rPr lang="en-US" sz="1400" u="none" cap="none" strike="noStrike"/>
                        <a:t>Persoonlijke doelen definiëren</a:t>
                      </a:r>
                      <a:endParaRPr sz="1400" u="none" cap="none" strike="noStrike"/>
                    </a:p>
                    <a:p>
                      <a:pPr indent="-317500" lvl="0" marL="457200" marR="0" rtl="0" algn="l">
                        <a:lnSpc>
                          <a:spcPct val="115000"/>
                        </a:lnSpc>
                        <a:spcBef>
                          <a:spcPts val="0"/>
                        </a:spcBef>
                        <a:spcAft>
                          <a:spcPts val="0"/>
                        </a:spcAft>
                        <a:buClr>
                          <a:srgbClr val="000000"/>
                        </a:buClr>
                        <a:buSzPts val="1400"/>
                        <a:buFont typeface="Arial"/>
                        <a:buChar char="●"/>
                      </a:pPr>
                      <a:r>
                        <a:rPr lang="en-US" sz="1400" u="none" cap="none" strike="noStrike"/>
                        <a:t>Experimenten uitvoeren om hun doelen te bereiken</a:t>
                      </a:r>
                      <a:endParaRPr sz="1400" u="none" cap="none" strike="noStrike"/>
                    </a:p>
                    <a:p>
                      <a:pPr indent="-317500" lvl="0" marL="457200" marR="0" rtl="0" algn="l">
                        <a:lnSpc>
                          <a:spcPct val="115000"/>
                        </a:lnSpc>
                        <a:spcBef>
                          <a:spcPts val="0"/>
                        </a:spcBef>
                        <a:spcAft>
                          <a:spcPts val="0"/>
                        </a:spcAft>
                        <a:buClr>
                          <a:srgbClr val="000000"/>
                        </a:buClr>
                        <a:buSzPts val="1400"/>
                        <a:buFont typeface="Arial"/>
                        <a:buChar char="●"/>
                      </a:pPr>
                      <a:r>
                        <a:rPr lang="en-US" sz="1400" u="none" cap="none" strike="noStrike"/>
                        <a:t>Observaties en interpretaties maken op basis van deze resultaten</a:t>
                      </a:r>
                      <a:endParaRPr sz="1400" u="none" cap="none" strike="noStrike"/>
                    </a:p>
                  </a:txBody>
                  <a:tcPr marT="91425" marB="91425" marR="91425" marL="91425">
                    <a:lnT cap="flat" cmpd="sng" w="9525">
                      <a:solidFill>
                        <a:srgbClr val="FFFFFF"/>
                      </a:solidFill>
                      <a:prstDash val="solid"/>
                      <a:round/>
                      <a:headEnd len="sm" w="sm" type="none"/>
                      <a:tailEnd len="sm" w="sm" type="none"/>
                    </a:lnT>
                  </a:tcPr>
                </a:tc>
                <a:tc>
                  <a:txBody>
                    <a:bodyPr/>
                    <a:lstStyle/>
                    <a:p>
                      <a:pPr indent="-317500" lvl="0" marL="457200" marR="0" rtl="0" algn="l">
                        <a:lnSpc>
                          <a:spcPct val="115000"/>
                        </a:lnSpc>
                        <a:spcBef>
                          <a:spcPts val="0"/>
                        </a:spcBef>
                        <a:spcAft>
                          <a:spcPts val="0"/>
                        </a:spcAft>
                        <a:buClr>
                          <a:srgbClr val="000000"/>
                        </a:buClr>
                        <a:buSzPts val="1400"/>
                        <a:buFont typeface="Arial"/>
                        <a:buChar char="●"/>
                      </a:pPr>
                      <a:r>
                        <a:rPr lang="en-US" sz="1400" u="none" cap="none" strike="noStrike"/>
                        <a:t>Digitale en analoge spellen voor informatica</a:t>
                      </a:r>
                      <a:endParaRPr sz="1400" u="none" cap="none" strike="noStrike"/>
                    </a:p>
                    <a:p>
                      <a:pPr indent="-317500" lvl="0" marL="457200" marR="0" rtl="0" algn="l">
                        <a:lnSpc>
                          <a:spcPct val="115000"/>
                        </a:lnSpc>
                        <a:spcBef>
                          <a:spcPts val="0"/>
                        </a:spcBef>
                        <a:spcAft>
                          <a:spcPts val="0"/>
                        </a:spcAft>
                        <a:buClr>
                          <a:srgbClr val="000000"/>
                        </a:buClr>
                        <a:buSzPts val="1400"/>
                        <a:buFont typeface="Arial"/>
                        <a:buChar char="●"/>
                      </a:pPr>
                      <a:r>
                        <a:rPr lang="en-US" sz="1400" u="none" cap="none" strike="noStrike"/>
                        <a:t>Alternatieve klasomgeving met hoog engagementspotentieel</a:t>
                      </a:r>
                      <a:endParaRPr sz="1400" u="none" cap="none" strike="noStrike"/>
                    </a:p>
                    <a:p>
                      <a:pPr indent="-317500" lvl="0" marL="457200" marR="0" rtl="0" algn="l">
                        <a:lnSpc>
                          <a:spcPct val="115000"/>
                        </a:lnSpc>
                        <a:spcBef>
                          <a:spcPts val="0"/>
                        </a:spcBef>
                        <a:spcAft>
                          <a:spcPts val="0"/>
                        </a:spcAft>
                        <a:buClr>
                          <a:srgbClr val="000000"/>
                        </a:buClr>
                        <a:buSzPts val="1400"/>
                        <a:buFont typeface="Arial"/>
                        <a:buChar char="●"/>
                      </a:pPr>
                      <a:r>
                        <a:rPr lang="en-US" sz="1400" u="none" cap="none" strike="noStrike"/>
                        <a:t>Samenwerkingsactiviteiten bevorderen sociale interactie</a:t>
                      </a:r>
                      <a:endParaRPr sz="1400" u="none" cap="none" strike="noStrike"/>
                    </a:p>
                    <a:p>
                      <a:pPr indent="-317500" lvl="0" marL="457200" marR="0" rtl="0" algn="l">
                        <a:lnSpc>
                          <a:spcPct val="115000"/>
                        </a:lnSpc>
                        <a:spcBef>
                          <a:spcPts val="0"/>
                        </a:spcBef>
                        <a:spcAft>
                          <a:spcPts val="0"/>
                        </a:spcAft>
                        <a:buClr>
                          <a:srgbClr val="000000"/>
                        </a:buClr>
                        <a:buSzPts val="1400"/>
                        <a:buFont typeface="Arial"/>
                        <a:buChar char="●"/>
                      </a:pPr>
                      <a:r>
                        <a:rPr lang="en-US" sz="1400" u="none" cap="none" strike="noStrike"/>
                        <a:t>Actieve betrokkenheid kan een dieper begrip van concepten en toepassingen ondersteunen</a:t>
                      </a:r>
                      <a:endParaRPr sz="1400" u="none" cap="none" strike="noStrike"/>
                    </a:p>
                    <a:p>
                      <a:pPr indent="-317500" lvl="0" marL="457200" marR="0" rtl="0" algn="l">
                        <a:lnSpc>
                          <a:spcPct val="115000"/>
                        </a:lnSpc>
                        <a:spcBef>
                          <a:spcPts val="0"/>
                        </a:spcBef>
                        <a:spcAft>
                          <a:spcPts val="0"/>
                        </a:spcAft>
                        <a:buClr>
                          <a:srgbClr val="000000"/>
                        </a:buClr>
                        <a:buSzPts val="1400"/>
                        <a:buFont typeface="Arial"/>
                        <a:buChar char="●"/>
                      </a:pPr>
                      <a:r>
                        <a:rPr lang="en-US" sz="1400" u="none" cap="none" strike="noStrike"/>
                        <a:t>Gameontwerp ontwikkelt computationeel denken en kennis over informatica door middel van samenwerking, creatieve en verhalende technieken</a:t>
                      </a:r>
                      <a:endParaRPr sz="1400" u="none" cap="none" strike="noStrike"/>
                    </a:p>
                    <a:p>
                      <a:pPr indent="0" lvl="0" marL="0" marR="0" rtl="0" algn="l">
                        <a:lnSpc>
                          <a:spcPct val="115000"/>
                        </a:lnSpc>
                        <a:spcBef>
                          <a:spcPts val="0"/>
                        </a:spcBef>
                        <a:spcAft>
                          <a:spcPts val="0"/>
                        </a:spcAft>
                        <a:buClr>
                          <a:srgbClr val="000000"/>
                        </a:buClr>
                        <a:buSzPts val="1400"/>
                        <a:buFont typeface="Arial"/>
                        <a:buNone/>
                      </a:pPr>
                      <a:r>
                        <a:t/>
                      </a:r>
                      <a:endParaRPr sz="1400" u="none" cap="none" strike="noStrike"/>
                    </a:p>
                  </a:txBody>
                  <a:tcPr marT="91425" marB="91425" marR="91425" marL="91425">
                    <a:lnT cap="flat" cmpd="sng" w="9525">
                      <a:solidFill>
                        <a:srgbClr val="FFFFFF"/>
                      </a:solidFill>
                      <a:prstDash val="solid"/>
                      <a:round/>
                      <a:headEnd len="sm" w="sm" type="none"/>
                      <a:tailEnd len="sm" w="sm" type="none"/>
                    </a:lnT>
                  </a:tcPr>
                </a:tc>
              </a:tr>
            </a:tbl>
          </a:graphicData>
        </a:graphic>
      </p:graphicFrame>
      <p:sp>
        <p:nvSpPr>
          <p:cNvPr id="263" name="Google Shape;263;g34bf62e773a_0_0"/>
          <p:cNvSpPr txBox="1"/>
          <p:nvPr/>
        </p:nvSpPr>
        <p:spPr>
          <a:xfrm>
            <a:off x="606000" y="6088975"/>
            <a:ext cx="10980000" cy="5334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600"/>
              <a:buFont typeface="Arial"/>
              <a:buNone/>
            </a:pPr>
            <a:r>
              <a:rPr b="1" i="0" lang="en-US" sz="1600" u="none" cap="none" strike="noStrike">
                <a:solidFill>
                  <a:srgbClr val="000000"/>
                </a:solidFill>
                <a:latin typeface="Arial"/>
                <a:ea typeface="Arial"/>
                <a:cs typeface="Arial"/>
                <a:sym typeface="Arial"/>
              </a:rPr>
              <a:t>Activiteit 3: In groepjes maak je een lesplan om een onderwerp uit je curriculum te onderwijzen met behulp van een van deze benaderingen. Elke groep presenteert zijn lesplan aan de klas. </a:t>
            </a:r>
            <a:endParaRPr b="1" i="0" sz="1600" u="none" cap="none" strike="noStrike">
              <a:solidFill>
                <a:srgbClr val="000000"/>
              </a:solidFill>
              <a:latin typeface="Arial"/>
              <a:ea typeface="Arial"/>
              <a:cs typeface="Arial"/>
              <a:sym typeface="Arial"/>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7" name="Shape 267"/>
        <p:cNvGrpSpPr/>
        <p:nvPr/>
      </p:nvGrpSpPr>
      <p:grpSpPr>
        <a:xfrm>
          <a:off x="0" y="0"/>
          <a:ext cx="0" cy="0"/>
          <a:chOff x="0" y="0"/>
          <a:chExt cx="0" cy="0"/>
        </a:xfrm>
      </p:grpSpPr>
      <p:sp>
        <p:nvSpPr>
          <p:cNvPr id="268" name="Google Shape;268;p6"/>
          <p:cNvSpPr txBox="1"/>
          <p:nvPr>
            <p:ph type="title"/>
          </p:nvPr>
        </p:nvSpPr>
        <p:spPr>
          <a:xfrm>
            <a:off x="97970" y="81642"/>
            <a:ext cx="11944351" cy="715879"/>
          </a:xfrm>
          <a:prstGeom prst="rect">
            <a:avLst/>
          </a:prstGeom>
          <a:noFill/>
          <a:ln>
            <a:noFill/>
          </a:ln>
        </p:spPr>
        <p:txBody>
          <a:bodyPr anchorCtr="0" anchor="ctr" bIns="54000" lIns="91425"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b="1" lang="en-US" sz="2800">
                <a:solidFill>
                  <a:srgbClr val="FFFFFF"/>
                </a:solidFill>
              </a:rPr>
              <a:t>Een inclusieve klasomgeving creëren</a:t>
            </a:r>
            <a:endParaRPr>
              <a:solidFill>
                <a:srgbClr val="FFFFFF"/>
              </a:solidFill>
            </a:endParaRPr>
          </a:p>
        </p:txBody>
      </p:sp>
      <p:pic>
        <p:nvPicPr>
          <p:cNvPr id="269" name="Google Shape;269;p6"/>
          <p:cNvPicPr preferRelativeResize="0"/>
          <p:nvPr/>
        </p:nvPicPr>
        <p:blipFill rotWithShape="1">
          <a:blip r:embed="rId3">
            <a:alphaModFix/>
          </a:blip>
          <a:srcRect b="0" l="0" r="0" t="0"/>
          <a:stretch/>
        </p:blipFill>
        <p:spPr>
          <a:xfrm>
            <a:off x="2607813" y="1580159"/>
            <a:ext cx="6924675" cy="4610100"/>
          </a:xfrm>
          <a:prstGeom prst="rect">
            <a:avLst/>
          </a:prstGeom>
          <a:noFill/>
          <a:ln>
            <a:noFill/>
          </a:ln>
        </p:spPr>
      </p:pic>
      <p:sp>
        <p:nvSpPr>
          <p:cNvPr id="270" name="Google Shape;270;p6"/>
          <p:cNvSpPr txBox="1"/>
          <p:nvPr>
            <p:ph idx="1" type="body"/>
          </p:nvPr>
        </p:nvSpPr>
        <p:spPr>
          <a:xfrm>
            <a:off x="123745" y="1029347"/>
            <a:ext cx="11944500" cy="550800"/>
          </a:xfrm>
          <a:prstGeom prst="rect">
            <a:avLst/>
          </a:prstGeom>
          <a:noFill/>
          <a:ln>
            <a:noFill/>
          </a:ln>
        </p:spPr>
        <p:txBody>
          <a:bodyPr anchorCtr="0" anchor="ctr" bIns="45700" lIns="91425" spcFirstLastPara="1" rIns="91425" wrap="square" tIns="45700">
            <a:noAutofit/>
          </a:bodyPr>
          <a:lstStyle/>
          <a:p>
            <a:pPr indent="-228600" lvl="0" marL="457200" marR="0" rtl="0" algn="just">
              <a:lnSpc>
                <a:spcPct val="90000"/>
              </a:lnSpc>
              <a:spcBef>
                <a:spcPts val="1000"/>
              </a:spcBef>
              <a:spcAft>
                <a:spcPts val="0"/>
              </a:spcAft>
              <a:buClr>
                <a:schemeClr val="accent1"/>
              </a:buClr>
              <a:buSzPts val="2400"/>
              <a:buFont typeface="Arial"/>
              <a:buNone/>
            </a:pPr>
            <a:r>
              <a:rPr lang="en-US"/>
              <a:t>Activiteit 4: klassikale scenario's</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4" name="Shape 274"/>
        <p:cNvGrpSpPr/>
        <p:nvPr/>
      </p:nvGrpSpPr>
      <p:grpSpPr>
        <a:xfrm>
          <a:off x="0" y="0"/>
          <a:ext cx="0" cy="0"/>
          <a:chOff x="0" y="0"/>
          <a:chExt cx="0" cy="0"/>
        </a:xfrm>
      </p:grpSpPr>
      <p:sp>
        <p:nvSpPr>
          <p:cNvPr id="275" name="Google Shape;275;p29"/>
          <p:cNvSpPr txBox="1"/>
          <p:nvPr>
            <p:ph type="title"/>
          </p:nvPr>
        </p:nvSpPr>
        <p:spPr>
          <a:xfrm>
            <a:off x="97970" y="81642"/>
            <a:ext cx="11944351" cy="715879"/>
          </a:xfrm>
          <a:prstGeom prst="rect">
            <a:avLst/>
          </a:prstGeom>
          <a:noFill/>
          <a:ln>
            <a:noFill/>
          </a:ln>
        </p:spPr>
        <p:txBody>
          <a:bodyPr anchorCtr="0" anchor="ctr" bIns="54000" lIns="91425" spcFirstLastPara="1" rIns="54000" wrap="square" tIns="54000">
            <a:noAutofit/>
          </a:bodyPr>
          <a:lstStyle/>
          <a:p>
            <a:pPr indent="0" lvl="0" marL="0" marR="0" rtl="0" algn="l">
              <a:lnSpc>
                <a:spcPct val="90000"/>
              </a:lnSpc>
              <a:spcBef>
                <a:spcPts val="0"/>
              </a:spcBef>
              <a:spcAft>
                <a:spcPts val="0"/>
              </a:spcAft>
              <a:buClr>
                <a:schemeClr val="lt2"/>
              </a:buClr>
              <a:buSzPts val="3800"/>
              <a:buFont typeface="Calibri"/>
              <a:buNone/>
            </a:pPr>
            <a:r>
              <a:rPr b="1" lang="en-US" sz="2800">
                <a:solidFill>
                  <a:srgbClr val="FFFFFF"/>
                </a:solidFill>
              </a:rPr>
              <a:t>Samenvatting: 8 elementen van genderintegratie</a:t>
            </a:r>
            <a:endParaRPr>
              <a:solidFill>
                <a:srgbClr val="FFFFFF"/>
              </a:solidFill>
            </a:endParaRPr>
          </a:p>
        </p:txBody>
      </p:sp>
      <p:sp>
        <p:nvSpPr>
          <p:cNvPr id="276" name="Google Shape;276;p29"/>
          <p:cNvSpPr txBox="1"/>
          <p:nvPr>
            <p:ph idx="2" type="body"/>
          </p:nvPr>
        </p:nvSpPr>
        <p:spPr>
          <a:xfrm>
            <a:off x="97975" y="893199"/>
            <a:ext cx="11944500" cy="58833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accent4"/>
              </a:buClr>
              <a:buSzPts val="1800"/>
              <a:buNone/>
            </a:pPr>
            <a:r>
              <a:rPr lang="en-US"/>
              <a:t>Het TINKER-raamwerk beschrijft 8 belangrijke elementen van genderinclusieve praktijken:</a:t>
            </a:r>
            <a:br>
              <a:rPr lang="en-US"/>
            </a:br>
            <a:endParaRPr/>
          </a:p>
          <a:p>
            <a:pPr indent="-342900" lvl="0" marL="457200" rtl="0" algn="l">
              <a:lnSpc>
                <a:spcPct val="90000"/>
              </a:lnSpc>
              <a:spcBef>
                <a:spcPts val="0"/>
              </a:spcBef>
              <a:spcAft>
                <a:spcPts val="0"/>
              </a:spcAft>
              <a:buClr>
                <a:srgbClr val="000000"/>
              </a:buClr>
              <a:buSzPts val="1800"/>
              <a:buChar char="●"/>
            </a:pPr>
            <a:r>
              <a:rPr lang="en-US">
                <a:solidFill>
                  <a:srgbClr val="000000"/>
                </a:solidFill>
              </a:rPr>
              <a:t>Meer diverse rolmodellen in bèta/techniek</a:t>
            </a:r>
            <a:br>
              <a:rPr lang="en-US">
                <a:solidFill>
                  <a:srgbClr val="000000"/>
                </a:solidFill>
              </a:rPr>
            </a:br>
            <a:endParaRPr>
              <a:solidFill>
                <a:srgbClr val="000000"/>
              </a:solidFill>
            </a:endParaRPr>
          </a:p>
          <a:p>
            <a:pPr indent="-342900" lvl="0" marL="457200" rtl="0" algn="l">
              <a:lnSpc>
                <a:spcPct val="90000"/>
              </a:lnSpc>
              <a:spcBef>
                <a:spcPts val="0"/>
              </a:spcBef>
              <a:spcAft>
                <a:spcPts val="0"/>
              </a:spcAft>
              <a:buClr>
                <a:srgbClr val="000000"/>
              </a:buClr>
              <a:buSzPts val="1800"/>
              <a:buChar char="●"/>
            </a:pPr>
            <a:r>
              <a:rPr lang="en-US">
                <a:solidFill>
                  <a:srgbClr val="000000"/>
                </a:solidFill>
              </a:rPr>
              <a:t>Genderinclusieve leermiddelen &amp; taal</a:t>
            </a:r>
            <a:br>
              <a:rPr lang="en-US">
                <a:solidFill>
                  <a:srgbClr val="000000"/>
                </a:solidFill>
              </a:rPr>
            </a:br>
            <a:endParaRPr>
              <a:solidFill>
                <a:srgbClr val="000000"/>
              </a:solidFill>
            </a:endParaRPr>
          </a:p>
          <a:p>
            <a:pPr indent="-342900" lvl="0" marL="457200" rtl="0" algn="l">
              <a:lnSpc>
                <a:spcPct val="90000"/>
              </a:lnSpc>
              <a:spcBef>
                <a:spcPts val="0"/>
              </a:spcBef>
              <a:spcAft>
                <a:spcPts val="0"/>
              </a:spcAft>
              <a:buClr>
                <a:srgbClr val="000000"/>
              </a:buClr>
              <a:buSzPts val="1800"/>
              <a:buChar char="●"/>
            </a:pPr>
            <a:r>
              <a:rPr lang="en-US">
                <a:solidFill>
                  <a:srgbClr val="000000"/>
                </a:solidFill>
              </a:rPr>
              <a:t>Gelijke betrokkenheid bij samenwerkende leeromgevingen</a:t>
            </a:r>
            <a:br>
              <a:rPr lang="en-US">
                <a:solidFill>
                  <a:srgbClr val="000000"/>
                </a:solidFill>
              </a:rPr>
            </a:br>
            <a:endParaRPr>
              <a:solidFill>
                <a:srgbClr val="000000"/>
              </a:solidFill>
            </a:endParaRPr>
          </a:p>
          <a:p>
            <a:pPr indent="-342900" lvl="0" marL="457200" rtl="0" algn="l">
              <a:lnSpc>
                <a:spcPct val="90000"/>
              </a:lnSpc>
              <a:spcBef>
                <a:spcPts val="0"/>
              </a:spcBef>
              <a:spcAft>
                <a:spcPts val="0"/>
              </a:spcAft>
              <a:buClr>
                <a:srgbClr val="000000"/>
              </a:buClr>
              <a:buSzPts val="1800"/>
              <a:buChar char="●"/>
            </a:pPr>
            <a:r>
              <a:rPr lang="en-US">
                <a:solidFill>
                  <a:srgbClr val="000000"/>
                </a:solidFill>
              </a:rPr>
              <a:t>Inclusieve interacties in de klas</a:t>
            </a:r>
            <a:br>
              <a:rPr lang="en-US">
                <a:solidFill>
                  <a:srgbClr val="000000"/>
                </a:solidFill>
              </a:rPr>
            </a:br>
            <a:endParaRPr>
              <a:solidFill>
                <a:srgbClr val="000000"/>
              </a:solidFill>
            </a:endParaRPr>
          </a:p>
          <a:p>
            <a:pPr indent="-342900" lvl="0" marL="457200" rtl="0" algn="l">
              <a:lnSpc>
                <a:spcPct val="90000"/>
              </a:lnSpc>
              <a:spcBef>
                <a:spcPts val="0"/>
              </a:spcBef>
              <a:spcAft>
                <a:spcPts val="0"/>
              </a:spcAft>
              <a:buClr>
                <a:srgbClr val="000000"/>
              </a:buClr>
              <a:buSzPts val="1800"/>
              <a:buChar char="●"/>
            </a:pPr>
            <a:r>
              <a:rPr lang="en-US">
                <a:solidFill>
                  <a:srgbClr val="000000"/>
                </a:solidFill>
              </a:rPr>
              <a:t>Praktische toepassingen van bèta/techniek</a:t>
            </a:r>
            <a:br>
              <a:rPr lang="en-US">
                <a:solidFill>
                  <a:srgbClr val="000000"/>
                </a:solidFill>
              </a:rPr>
            </a:br>
            <a:endParaRPr>
              <a:solidFill>
                <a:srgbClr val="000000"/>
              </a:solidFill>
            </a:endParaRPr>
          </a:p>
          <a:p>
            <a:pPr indent="-342900" lvl="0" marL="457200" rtl="0" algn="l">
              <a:lnSpc>
                <a:spcPct val="90000"/>
              </a:lnSpc>
              <a:spcBef>
                <a:spcPts val="0"/>
              </a:spcBef>
              <a:spcAft>
                <a:spcPts val="0"/>
              </a:spcAft>
              <a:buClr>
                <a:srgbClr val="000000"/>
              </a:buClr>
              <a:buSzPts val="1800"/>
              <a:buChar char="●"/>
            </a:pPr>
            <a:r>
              <a:rPr lang="en-US">
                <a:solidFill>
                  <a:srgbClr val="000000"/>
                </a:solidFill>
              </a:rPr>
              <a:t>Onderzoek en echte toepassingen van IT buiten het klaslokaal aanmoedigen</a:t>
            </a:r>
            <a:br>
              <a:rPr lang="en-US">
                <a:solidFill>
                  <a:srgbClr val="000000"/>
                </a:solidFill>
              </a:rPr>
            </a:br>
            <a:endParaRPr>
              <a:solidFill>
                <a:srgbClr val="000000"/>
              </a:solidFill>
            </a:endParaRPr>
          </a:p>
          <a:p>
            <a:pPr indent="-342900" lvl="0" marL="457200" rtl="0" algn="l">
              <a:lnSpc>
                <a:spcPct val="90000"/>
              </a:lnSpc>
              <a:spcBef>
                <a:spcPts val="0"/>
              </a:spcBef>
              <a:spcAft>
                <a:spcPts val="0"/>
              </a:spcAft>
              <a:buClr>
                <a:srgbClr val="000000"/>
              </a:buClr>
              <a:buSzPts val="1800"/>
              <a:buChar char="●"/>
            </a:pPr>
            <a:r>
              <a:rPr lang="en-US">
                <a:solidFill>
                  <a:srgbClr val="000000"/>
                </a:solidFill>
              </a:rPr>
              <a:t>Falen normaliseren en doorzettingsvermogen aanmoedigen</a:t>
            </a:r>
            <a:br>
              <a:rPr lang="en-US">
                <a:solidFill>
                  <a:srgbClr val="000000"/>
                </a:solidFill>
              </a:rPr>
            </a:br>
            <a:endParaRPr>
              <a:solidFill>
                <a:srgbClr val="000000"/>
              </a:solidFill>
            </a:endParaRPr>
          </a:p>
          <a:p>
            <a:pPr indent="-342900" lvl="0" marL="457200" rtl="0" algn="l">
              <a:lnSpc>
                <a:spcPct val="90000"/>
              </a:lnSpc>
              <a:spcBef>
                <a:spcPts val="0"/>
              </a:spcBef>
              <a:spcAft>
                <a:spcPts val="0"/>
              </a:spcAft>
              <a:buClr>
                <a:srgbClr val="000000"/>
              </a:buClr>
              <a:buSzPts val="1800"/>
              <a:buChar char="●"/>
            </a:pPr>
            <a:r>
              <a:rPr lang="en-US">
                <a:solidFill>
                  <a:srgbClr val="000000"/>
                </a:solidFill>
              </a:rPr>
              <a:t>Diverse onderwijsstrategieën</a:t>
            </a:r>
            <a:endParaRPr>
              <a:solidFill>
                <a:srgbClr val="000000"/>
              </a:solidFill>
            </a:endParaRPr>
          </a:p>
          <a:p>
            <a:pPr indent="0" lvl="0" marL="0" rtl="0" algn="l">
              <a:lnSpc>
                <a:spcPct val="90000"/>
              </a:lnSpc>
              <a:spcBef>
                <a:spcPts val="0"/>
              </a:spcBef>
              <a:spcAft>
                <a:spcPts val="0"/>
              </a:spcAft>
              <a:buClr>
                <a:schemeClr val="accent4"/>
              </a:buClr>
              <a:buSzPts val="1800"/>
              <a:buNone/>
            </a:pPr>
            <a:r>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 name="Shape 141"/>
        <p:cNvGrpSpPr/>
        <p:nvPr/>
      </p:nvGrpSpPr>
      <p:grpSpPr>
        <a:xfrm>
          <a:off x="0" y="0"/>
          <a:ext cx="0" cy="0"/>
          <a:chOff x="0" y="0"/>
          <a:chExt cx="0" cy="0"/>
        </a:xfrm>
      </p:grpSpPr>
      <p:sp>
        <p:nvSpPr>
          <p:cNvPr id="142" name="Google Shape;142;g355a695ed3b_0_40"/>
          <p:cNvSpPr txBox="1"/>
          <p:nvPr>
            <p:ph type="ctrTitle"/>
          </p:nvPr>
        </p:nvSpPr>
        <p:spPr>
          <a:xfrm>
            <a:off x="374726" y="2184268"/>
            <a:ext cx="6914700" cy="1334100"/>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62500"/>
              <a:buFont typeface="Calibri"/>
              <a:buNone/>
            </a:pPr>
            <a:r>
              <a:rPr lang="en-US"/>
              <a:t>Module 3: TINKER-kader - genderinclusieve benadering van informaticaonderwijs en -beoordeling</a:t>
            </a:r>
            <a:endParaRPr/>
          </a:p>
        </p:txBody>
      </p:sp>
      <p:sp>
        <p:nvSpPr>
          <p:cNvPr id="143" name="Google Shape;143;g355a695ed3b_0_40"/>
          <p:cNvSpPr txBox="1"/>
          <p:nvPr>
            <p:ph idx="1" type="subTitle"/>
          </p:nvPr>
        </p:nvSpPr>
        <p:spPr>
          <a:xfrm>
            <a:off x="401324" y="3651830"/>
            <a:ext cx="6893100" cy="1292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1600"/>
              <a:buNone/>
            </a:pPr>
            <a:r>
              <a:rPr lang="en-US"/>
              <a:t>Eenheid 3.1: Kenmerken en voorbeelden van genderinclusieve praktijken in het informaticaonderwijs</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0" name="Shape 280"/>
        <p:cNvGrpSpPr/>
        <p:nvPr/>
      </p:nvGrpSpPr>
      <p:grpSpPr>
        <a:xfrm>
          <a:off x="0" y="0"/>
          <a:ext cx="0" cy="0"/>
          <a:chOff x="0" y="0"/>
          <a:chExt cx="0" cy="0"/>
        </a:xfrm>
      </p:grpSpPr>
      <p:sp>
        <p:nvSpPr>
          <p:cNvPr id="281" name="Google Shape;281;g34e6d97799b_0_4"/>
          <p:cNvSpPr txBox="1"/>
          <p:nvPr>
            <p:ph type="title"/>
          </p:nvPr>
        </p:nvSpPr>
        <p:spPr>
          <a:xfrm>
            <a:off x="97970" y="81642"/>
            <a:ext cx="11944500" cy="715800"/>
          </a:xfrm>
          <a:prstGeom prst="rect">
            <a:avLst/>
          </a:prstGeom>
          <a:noFill/>
          <a:ln>
            <a:noFill/>
          </a:ln>
        </p:spPr>
        <p:txBody>
          <a:bodyPr anchorCtr="0" anchor="ctr" bIns="54000" lIns="91425" spcFirstLastPara="1" rIns="54000" wrap="square" tIns="54000">
            <a:noAutofit/>
          </a:bodyPr>
          <a:lstStyle/>
          <a:p>
            <a:pPr indent="0" lvl="0" marL="0" marR="0" rtl="0" algn="l">
              <a:lnSpc>
                <a:spcPct val="90000"/>
              </a:lnSpc>
              <a:spcBef>
                <a:spcPts val="0"/>
              </a:spcBef>
              <a:spcAft>
                <a:spcPts val="0"/>
              </a:spcAft>
              <a:buClr>
                <a:schemeClr val="lt2"/>
              </a:buClr>
              <a:buSzPts val="3800"/>
              <a:buFont typeface="Calibri"/>
              <a:buNone/>
            </a:pPr>
            <a:r>
              <a:rPr b="1" lang="en-US" sz="2800">
                <a:solidFill>
                  <a:srgbClr val="FFFFFF"/>
                </a:solidFill>
              </a:rPr>
              <a:t>Reflectie en conclusie</a:t>
            </a:r>
            <a:endParaRPr>
              <a:solidFill>
                <a:srgbClr val="FFFFFF"/>
              </a:solidFill>
            </a:endParaRPr>
          </a:p>
        </p:txBody>
      </p:sp>
      <p:sp>
        <p:nvSpPr>
          <p:cNvPr id="282" name="Google Shape;282;g34e6d97799b_0_4"/>
          <p:cNvSpPr txBox="1"/>
          <p:nvPr>
            <p:ph idx="2" type="body"/>
          </p:nvPr>
        </p:nvSpPr>
        <p:spPr>
          <a:xfrm>
            <a:off x="97975" y="893199"/>
            <a:ext cx="11944500" cy="58833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accent4"/>
              </a:buClr>
              <a:buSzPts val="1800"/>
              <a:buNone/>
            </a:pPr>
            <a:r>
              <a:rPr lang="en-US"/>
              <a:t>In deze les hebben we het belang van genderinclusief lesgeven en beoordelen in het informaticaonderwijs onderzocht.  We hebben onderzocht hoe </a:t>
            </a:r>
            <a:r>
              <a:rPr b="1" lang="en-US"/>
              <a:t>gendervooroordelen </a:t>
            </a:r>
            <a:r>
              <a:rPr lang="en-US"/>
              <a:t>zich kunnen manifesteren in de klas, in lesmateriaal en in beoordelingen, en we hebben strategieën besproken om een meer rechtvaardige en ondersteunende leeromgeving te creëren. </a:t>
            </a:r>
            <a:endParaRPr/>
          </a:p>
          <a:p>
            <a:pPr indent="0" lvl="0" marL="0" rtl="0" algn="l">
              <a:lnSpc>
                <a:spcPct val="90000"/>
              </a:lnSpc>
              <a:spcBef>
                <a:spcPts val="0"/>
              </a:spcBef>
              <a:spcAft>
                <a:spcPts val="0"/>
              </a:spcAft>
              <a:buClr>
                <a:schemeClr val="accent4"/>
              </a:buClr>
              <a:buSzPts val="1800"/>
              <a:buNone/>
            </a:pPr>
            <a:r>
              <a:t/>
            </a:r>
            <a:endParaRPr/>
          </a:p>
          <a:p>
            <a:pPr indent="0" lvl="0" marL="0" rtl="0" algn="l">
              <a:lnSpc>
                <a:spcPct val="90000"/>
              </a:lnSpc>
              <a:spcBef>
                <a:spcPts val="0"/>
              </a:spcBef>
              <a:spcAft>
                <a:spcPts val="0"/>
              </a:spcAft>
              <a:buClr>
                <a:schemeClr val="accent4"/>
              </a:buClr>
              <a:buSzPts val="1800"/>
              <a:buNone/>
            </a:pPr>
            <a:r>
              <a:rPr lang="en-US"/>
              <a:t>We leerden </a:t>
            </a:r>
            <a:r>
              <a:rPr b="1" lang="en-US"/>
              <a:t>veelvoorkomende gendervooroordelen </a:t>
            </a:r>
            <a:r>
              <a:rPr lang="en-US"/>
              <a:t>in het informaticaonderwijs </a:t>
            </a:r>
            <a:r>
              <a:rPr b="1" lang="en-US"/>
              <a:t>te herkennen</a:t>
            </a:r>
            <a:r>
              <a:rPr lang="en-US"/>
              <a:t>, zoals ondervertegenwoordiging in voorbeelden, ongelijke deelname en genderspecifieke aannames in beoordelingen. We onderzochten hoe </a:t>
            </a:r>
            <a:r>
              <a:rPr b="1" lang="en-US"/>
              <a:t>genderinclusief taalgebruik en diverse voorstellingen </a:t>
            </a:r>
            <a:r>
              <a:rPr lang="en-US"/>
              <a:t>een meer rechtvaardige leeromgeving kunnen bevorderen. </a:t>
            </a:r>
            <a:r>
              <a:rPr b="1" lang="en-US"/>
              <a:t>Praktische interventies in de klas</a:t>
            </a:r>
            <a:r>
              <a:rPr lang="en-US"/>
              <a:t>, zoals gestructureerd beurt geven, gebalanceerde feedback en discussies op basis van scenario's, werden ook besproken om gelijke betrokkenheid onder studenten te bevorderen.</a:t>
            </a:r>
            <a:endParaRPr/>
          </a:p>
          <a:p>
            <a:pPr indent="0" lvl="0" marL="0" rtl="0" algn="l">
              <a:lnSpc>
                <a:spcPct val="90000"/>
              </a:lnSpc>
              <a:spcBef>
                <a:spcPts val="0"/>
              </a:spcBef>
              <a:spcAft>
                <a:spcPts val="0"/>
              </a:spcAft>
              <a:buClr>
                <a:schemeClr val="accent4"/>
              </a:buClr>
              <a:buSzPts val="1800"/>
              <a:buNone/>
            </a:pPr>
            <a:br>
              <a:rPr lang="en-US"/>
            </a:br>
            <a:endParaRPr/>
          </a:p>
          <a:p>
            <a:pPr indent="0" lvl="0" marL="0" rtl="0" algn="l">
              <a:lnSpc>
                <a:spcPct val="90000"/>
              </a:lnSpc>
              <a:spcBef>
                <a:spcPts val="0"/>
              </a:spcBef>
              <a:spcAft>
                <a:spcPts val="0"/>
              </a:spcAft>
              <a:buClr>
                <a:schemeClr val="accent4"/>
              </a:buClr>
              <a:buSzPts val="1800"/>
              <a:buNone/>
            </a:pPr>
            <a:r>
              <a:rPr b="1" lang="en-US"/>
              <a:t>Vragen voor reflectie</a:t>
            </a:r>
            <a:br>
              <a:rPr lang="en-US"/>
            </a:br>
            <a:endParaRPr/>
          </a:p>
          <a:p>
            <a:pPr indent="-342900" lvl="0" marL="457200" rtl="0" algn="l">
              <a:lnSpc>
                <a:spcPct val="90000"/>
              </a:lnSpc>
              <a:spcBef>
                <a:spcPts val="0"/>
              </a:spcBef>
              <a:spcAft>
                <a:spcPts val="0"/>
              </a:spcAft>
              <a:buClr>
                <a:srgbClr val="000000"/>
              </a:buClr>
              <a:buSzPts val="1800"/>
              <a:buChar char="●"/>
            </a:pPr>
            <a:r>
              <a:rPr lang="en-US">
                <a:solidFill>
                  <a:srgbClr val="000000"/>
                </a:solidFill>
              </a:rPr>
              <a:t>Heb je iets geleerd over genderintegratie in de informatica waar je vandaag nog niet over had nagedacht?</a:t>
            </a:r>
            <a:br>
              <a:rPr lang="en-US">
                <a:solidFill>
                  <a:srgbClr val="000000"/>
                </a:solidFill>
              </a:rPr>
            </a:br>
            <a:endParaRPr>
              <a:solidFill>
                <a:srgbClr val="000000"/>
              </a:solidFill>
            </a:endParaRPr>
          </a:p>
          <a:p>
            <a:pPr indent="-342900" lvl="0" marL="457200" rtl="0" algn="l">
              <a:lnSpc>
                <a:spcPct val="90000"/>
              </a:lnSpc>
              <a:spcBef>
                <a:spcPts val="0"/>
              </a:spcBef>
              <a:spcAft>
                <a:spcPts val="0"/>
              </a:spcAft>
              <a:buClr>
                <a:srgbClr val="000000"/>
              </a:buClr>
              <a:buSzPts val="1800"/>
              <a:buChar char="●"/>
            </a:pPr>
            <a:r>
              <a:rPr lang="en-US">
                <a:solidFill>
                  <a:srgbClr val="000000"/>
                </a:solidFill>
              </a:rPr>
              <a:t>Hoe denk je dat gendervooroordelen momenteel tot uiting komen in je eigen lessen, materialen of in de klas?</a:t>
            </a:r>
            <a:br>
              <a:rPr lang="en-US">
                <a:solidFill>
                  <a:srgbClr val="000000"/>
                </a:solidFill>
              </a:rPr>
            </a:br>
            <a:endParaRPr>
              <a:solidFill>
                <a:srgbClr val="000000"/>
              </a:solidFill>
            </a:endParaRPr>
          </a:p>
          <a:p>
            <a:pPr indent="-342900" lvl="0" marL="457200" rtl="0" algn="l">
              <a:lnSpc>
                <a:spcPct val="90000"/>
              </a:lnSpc>
              <a:spcBef>
                <a:spcPts val="0"/>
              </a:spcBef>
              <a:spcAft>
                <a:spcPts val="0"/>
              </a:spcAft>
              <a:buClr>
                <a:srgbClr val="000000"/>
              </a:buClr>
              <a:buSzPts val="1800"/>
              <a:buChar char="●"/>
            </a:pPr>
            <a:r>
              <a:rPr lang="en-US">
                <a:solidFill>
                  <a:srgbClr val="000000"/>
                </a:solidFill>
              </a:rPr>
              <a:t>Welke strategie uit deze module kun je het beste toepassen in je klas en waarom?</a:t>
            </a:r>
            <a:br>
              <a:rPr lang="en-US">
                <a:solidFill>
                  <a:srgbClr val="000000"/>
                </a:solidFill>
              </a:rPr>
            </a:br>
            <a:endParaRPr>
              <a:solidFill>
                <a:srgbClr val="000000"/>
              </a:solidFill>
            </a:endParaRPr>
          </a:p>
          <a:p>
            <a:pPr indent="-342900" lvl="0" marL="457200" rtl="0" algn="l">
              <a:lnSpc>
                <a:spcPct val="90000"/>
              </a:lnSpc>
              <a:spcBef>
                <a:spcPts val="0"/>
              </a:spcBef>
              <a:spcAft>
                <a:spcPts val="0"/>
              </a:spcAft>
              <a:buClr>
                <a:srgbClr val="000000"/>
              </a:buClr>
              <a:buSzPts val="1800"/>
              <a:buChar char="●"/>
            </a:pPr>
            <a:r>
              <a:rPr lang="en-US">
                <a:solidFill>
                  <a:srgbClr val="000000"/>
                </a:solidFill>
              </a:rPr>
              <a:t>Wat zijn twee specifieke acties die je de komende maand kunt ondernemen om je informaticaonderwijs meer inclusief te maken?</a:t>
            </a:r>
            <a:br>
              <a:rPr lang="en-US">
                <a:solidFill>
                  <a:srgbClr val="000000"/>
                </a:solidFill>
              </a:rPr>
            </a:br>
            <a:endParaRPr>
              <a:solidFill>
                <a:srgbClr val="000000"/>
              </a:solidFill>
            </a:endParaRPr>
          </a:p>
          <a:p>
            <a:pPr indent="-342900" lvl="0" marL="457200" rtl="0" algn="l">
              <a:lnSpc>
                <a:spcPct val="90000"/>
              </a:lnSpc>
              <a:spcBef>
                <a:spcPts val="0"/>
              </a:spcBef>
              <a:spcAft>
                <a:spcPts val="0"/>
              </a:spcAft>
              <a:buClr>
                <a:srgbClr val="000000"/>
              </a:buClr>
              <a:buSzPts val="1800"/>
              <a:buChar char="●"/>
            </a:pPr>
            <a:r>
              <a:rPr lang="en-US">
                <a:solidFill>
                  <a:srgbClr val="000000"/>
                </a:solidFill>
              </a:rPr>
              <a:t>Verwacht je uitdagingen bij het toepassen van genderinclusieve praktijken?</a:t>
            </a:r>
            <a:endParaRPr>
              <a:solidFill>
                <a:srgbClr val="000000"/>
              </a:solidFill>
            </a:endParaRPr>
          </a:p>
          <a:p>
            <a:pPr indent="0" lvl="0" marL="0" rtl="0" algn="l">
              <a:lnSpc>
                <a:spcPct val="90000"/>
              </a:lnSpc>
              <a:spcBef>
                <a:spcPts val="0"/>
              </a:spcBef>
              <a:spcAft>
                <a:spcPts val="0"/>
              </a:spcAft>
              <a:buClr>
                <a:schemeClr val="accent4"/>
              </a:buClr>
              <a:buSzPts val="1800"/>
              <a:buNone/>
            </a:pPr>
            <a:r>
              <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6" name="Shape 286"/>
        <p:cNvGrpSpPr/>
        <p:nvPr/>
      </p:nvGrpSpPr>
      <p:grpSpPr>
        <a:xfrm>
          <a:off x="0" y="0"/>
          <a:ext cx="0" cy="0"/>
          <a:chOff x="0" y="0"/>
          <a:chExt cx="0" cy="0"/>
        </a:xfrm>
      </p:grpSpPr>
      <p:sp>
        <p:nvSpPr>
          <p:cNvPr id="287" name="Google Shape;287;p30"/>
          <p:cNvSpPr txBox="1"/>
          <p:nvPr>
            <p:ph type="title"/>
          </p:nvPr>
        </p:nvSpPr>
        <p:spPr>
          <a:xfrm>
            <a:off x="97970" y="81642"/>
            <a:ext cx="11944351" cy="715879"/>
          </a:xfrm>
          <a:prstGeom prst="rect">
            <a:avLst/>
          </a:prstGeom>
          <a:noFill/>
          <a:ln>
            <a:noFill/>
          </a:ln>
        </p:spPr>
        <p:txBody>
          <a:bodyPr anchorCtr="0" anchor="ctr" bIns="54000" lIns="91425"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b="1" lang="en-US" sz="2800">
                <a:solidFill>
                  <a:srgbClr val="FFFFFF"/>
                </a:solidFill>
              </a:rPr>
              <a:t>Huiswerk / Extra taken</a:t>
            </a:r>
            <a:endParaRPr>
              <a:solidFill>
                <a:srgbClr val="FFFFFF"/>
              </a:solidFill>
            </a:endParaRPr>
          </a:p>
        </p:txBody>
      </p:sp>
      <p:sp>
        <p:nvSpPr>
          <p:cNvPr id="288" name="Google Shape;288;p30"/>
          <p:cNvSpPr txBox="1"/>
          <p:nvPr>
            <p:ph idx="2" type="body"/>
          </p:nvPr>
        </p:nvSpPr>
        <p:spPr>
          <a:xfrm>
            <a:off x="97969" y="1458954"/>
            <a:ext cx="11944350" cy="5317404"/>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accent4"/>
              </a:buClr>
              <a:buSzPts val="1800"/>
              <a:buNone/>
            </a:pPr>
            <a:r>
              <a:rPr b="1" lang="en-US"/>
              <a:t>Klassenobservatie &amp; reflectie</a:t>
            </a:r>
            <a:r>
              <a:rPr lang="en-US"/>
              <a:t>: </a:t>
            </a:r>
            <a:endParaRPr/>
          </a:p>
          <a:p>
            <a:pPr indent="0" lvl="0" marL="0" rtl="0" algn="l">
              <a:lnSpc>
                <a:spcPct val="90000"/>
              </a:lnSpc>
              <a:spcBef>
                <a:spcPts val="0"/>
              </a:spcBef>
              <a:spcAft>
                <a:spcPts val="0"/>
              </a:spcAft>
              <a:buClr>
                <a:schemeClr val="accent4"/>
              </a:buClr>
              <a:buSzPts val="1800"/>
              <a:buNone/>
            </a:pPr>
            <a:r>
              <a:rPr lang="en-US"/>
              <a:t>Observeer een van je eigen informaticalessen en maak aantekeningen over leerlingparticipatie, feedbackdistributie en taalgebruik. Denk na de les privé of met een partner na over de genderdynamiek in de klas. Maak aan de hand van wat je in deze sessie hebt geleerd een lijst met acties die je zou kunnen ondernemen om je lessen inclusiever te maken.</a:t>
            </a:r>
            <a:endParaRPr/>
          </a:p>
          <a:p>
            <a:pPr indent="0" lvl="0" marL="0" rtl="0" algn="l">
              <a:lnSpc>
                <a:spcPct val="90000"/>
              </a:lnSpc>
              <a:spcBef>
                <a:spcPts val="0"/>
              </a:spcBef>
              <a:spcAft>
                <a:spcPts val="0"/>
              </a:spcAft>
              <a:buClr>
                <a:schemeClr val="accent4"/>
              </a:buClr>
              <a:buSzPts val="1800"/>
              <a:buNone/>
            </a:pPr>
            <a:r>
              <a:t/>
            </a:r>
            <a:endParaRPr/>
          </a:p>
          <a:p>
            <a:pPr indent="0" lvl="0" marL="0" rtl="0" algn="l">
              <a:lnSpc>
                <a:spcPct val="90000"/>
              </a:lnSpc>
              <a:spcBef>
                <a:spcPts val="0"/>
              </a:spcBef>
              <a:spcAft>
                <a:spcPts val="0"/>
              </a:spcAft>
              <a:buClr>
                <a:schemeClr val="accent4"/>
              </a:buClr>
              <a:buSzPts val="1800"/>
              <a:buNone/>
            </a:pPr>
            <a:r>
              <a:t/>
            </a:r>
            <a:endParaRPr/>
          </a:p>
          <a:p>
            <a:pPr indent="0" lvl="0" marL="0" rtl="0" algn="l">
              <a:lnSpc>
                <a:spcPct val="90000"/>
              </a:lnSpc>
              <a:spcBef>
                <a:spcPts val="0"/>
              </a:spcBef>
              <a:spcAft>
                <a:spcPts val="0"/>
              </a:spcAft>
              <a:buClr>
                <a:schemeClr val="accent4"/>
              </a:buClr>
              <a:buSzPts val="1800"/>
              <a:buNone/>
            </a:pPr>
            <a:r>
              <a:rPr b="1" lang="en-US"/>
              <a:t>Ontwikkeling van een inclusief lesplan</a:t>
            </a:r>
            <a:r>
              <a:rPr lang="en-US"/>
              <a:t>: </a:t>
            </a:r>
            <a:endParaRPr/>
          </a:p>
          <a:p>
            <a:pPr indent="0" lvl="0" marL="0" rtl="0" algn="l">
              <a:lnSpc>
                <a:spcPct val="90000"/>
              </a:lnSpc>
              <a:spcBef>
                <a:spcPts val="0"/>
              </a:spcBef>
              <a:spcAft>
                <a:spcPts val="0"/>
              </a:spcAft>
              <a:buClr>
                <a:schemeClr val="accent4"/>
              </a:buClr>
              <a:buSzPts val="1800"/>
              <a:buNone/>
            </a:pPr>
            <a:r>
              <a:rPr lang="en-US"/>
              <a:t>Ontwerp een mini-lesplan (15-20 min) over een informaticathema, waarbij je zorgt voor genderinclusief taalgebruik, diverse voorbeelden en eerlijke beoordelingsmethoden. Bereid een korte uitleg voor over hoe de les inclusiviteit bevordert.</a:t>
            </a:r>
            <a:endParaRPr/>
          </a:p>
          <a:p>
            <a:pPr indent="0" lvl="0" marL="0" rtl="0" algn="l">
              <a:lnSpc>
                <a:spcPct val="90000"/>
              </a:lnSpc>
              <a:spcBef>
                <a:spcPts val="0"/>
              </a:spcBef>
              <a:spcAft>
                <a:spcPts val="0"/>
              </a:spcAft>
              <a:buClr>
                <a:schemeClr val="accent4"/>
              </a:buClr>
              <a:buSzPts val="1800"/>
              <a:buNone/>
            </a:pPr>
            <a:r>
              <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2" name="Shape 292"/>
        <p:cNvGrpSpPr/>
        <p:nvPr/>
      </p:nvGrpSpPr>
      <p:grpSpPr>
        <a:xfrm>
          <a:off x="0" y="0"/>
          <a:ext cx="0" cy="0"/>
          <a:chOff x="0" y="0"/>
          <a:chExt cx="0" cy="0"/>
        </a:xfrm>
      </p:grpSpPr>
      <p:sp>
        <p:nvSpPr>
          <p:cNvPr id="293" name="Google Shape;293;p23"/>
          <p:cNvSpPr txBox="1"/>
          <p:nvPr>
            <p:ph type="title"/>
          </p:nvPr>
        </p:nvSpPr>
        <p:spPr>
          <a:xfrm>
            <a:off x="97970" y="81642"/>
            <a:ext cx="11944351" cy="715879"/>
          </a:xfrm>
          <a:prstGeom prst="rect">
            <a:avLst/>
          </a:prstGeom>
          <a:noFill/>
          <a:ln>
            <a:noFill/>
          </a:ln>
        </p:spPr>
        <p:txBody>
          <a:bodyPr anchorCtr="0" anchor="ctr" bIns="54000" lIns="91425" spcFirstLastPara="1" rIns="54000" wrap="square" tIns="54000">
            <a:noAutofit/>
          </a:bodyPr>
          <a:lstStyle/>
          <a:p>
            <a:pPr indent="0" lvl="0" marL="0" marR="0" rtl="0" algn="l">
              <a:lnSpc>
                <a:spcPct val="90000"/>
              </a:lnSpc>
              <a:spcBef>
                <a:spcPts val="0"/>
              </a:spcBef>
              <a:spcAft>
                <a:spcPts val="0"/>
              </a:spcAft>
              <a:buClr>
                <a:schemeClr val="lt2"/>
              </a:buClr>
              <a:buSzPts val="3800"/>
              <a:buFont typeface="Calibri"/>
              <a:buNone/>
            </a:pPr>
            <a:r>
              <a:rPr b="1" lang="en-US" sz="2800">
                <a:solidFill>
                  <a:srgbClr val="FFFFFF"/>
                </a:solidFill>
                <a:extLst>
                  <a:ext uri="http://customooxmlschemas.google.com/">
                    <go:slidesCustomData xmlns:go="http://customooxmlschemas.google.com/" textRoundtripDataId="1"/>
                  </a:ext>
                </a:extLst>
              </a:rPr>
              <a:t>Aanvullende bronnen</a:t>
            </a:r>
            <a:endParaRPr>
              <a:solidFill>
                <a:srgbClr val="FFFFFF"/>
              </a:solidFill>
            </a:endParaRPr>
          </a:p>
        </p:txBody>
      </p:sp>
      <p:sp>
        <p:nvSpPr>
          <p:cNvPr id="294" name="Google Shape;294;p23"/>
          <p:cNvSpPr txBox="1"/>
          <p:nvPr>
            <p:ph idx="2" type="body"/>
          </p:nvPr>
        </p:nvSpPr>
        <p:spPr>
          <a:xfrm>
            <a:off x="97971" y="1101110"/>
            <a:ext cx="11944500" cy="5289300"/>
          </a:xfrm>
          <a:prstGeom prst="rect">
            <a:avLst/>
          </a:prstGeom>
          <a:noFill/>
          <a:ln>
            <a:noFill/>
          </a:ln>
        </p:spPr>
        <p:txBody>
          <a:bodyPr anchorCtr="0" anchor="t" bIns="45700" lIns="91425" spcFirstLastPara="1" rIns="91425" wrap="square" tIns="45700">
            <a:noAutofit/>
          </a:bodyPr>
          <a:lstStyle/>
          <a:p>
            <a:pPr indent="-266700" lvl="0" marL="285750" rtl="0" algn="l">
              <a:lnSpc>
                <a:spcPct val="90000"/>
              </a:lnSpc>
              <a:spcBef>
                <a:spcPts val="0"/>
              </a:spcBef>
              <a:spcAft>
                <a:spcPts val="0"/>
              </a:spcAft>
              <a:buClr>
                <a:schemeClr val="accent4"/>
              </a:buClr>
              <a:buSzPts val="1500"/>
              <a:buFont typeface="Calibri"/>
              <a:buChar char="•"/>
            </a:pPr>
            <a:r>
              <a:rPr lang="en-US" sz="1500">
                <a:solidFill>
                  <a:srgbClr val="1D1D1B"/>
                </a:solidFill>
              </a:rPr>
              <a:t>Dagienė, V., Stupurienė, G., &amp; Vinikienė, L. (2016) 'Promoting Inclusive Informatics Education Through the Bebras Challenge to All K-12 Students', </a:t>
            </a:r>
            <a:r>
              <a:rPr i="1" lang="en-US" sz="1500">
                <a:solidFill>
                  <a:srgbClr val="1D1D1B"/>
                </a:solidFill>
              </a:rPr>
              <a:t>Proceedings of the 17th International Conference on Computer Systems and Technologies 2016</a:t>
            </a:r>
            <a:r>
              <a:rPr lang="en-US" sz="1500">
                <a:solidFill>
                  <a:srgbClr val="1D1D1B"/>
                </a:solidFill>
              </a:rPr>
              <a:t>, pp. 407-414. </a:t>
            </a:r>
            <a:r>
              <a:rPr lang="en-US" sz="1500" u="sng">
                <a:solidFill>
                  <a:schemeClr val="hlink"/>
                </a:solidFill>
                <a:hlinkClick r:id="rId3"/>
              </a:rPr>
              <a:t>https://doi.</a:t>
            </a:r>
            <a:r>
              <a:rPr lang="en-US" sz="1500"/>
              <a:t>org/10.1145/2983468.2983517 </a:t>
            </a:r>
            <a:endParaRPr sz="1500"/>
          </a:p>
          <a:p>
            <a:pPr indent="-171450" lvl="0" marL="285750" rtl="0" algn="l">
              <a:lnSpc>
                <a:spcPct val="90000"/>
              </a:lnSpc>
              <a:spcBef>
                <a:spcPts val="0"/>
              </a:spcBef>
              <a:spcAft>
                <a:spcPts val="0"/>
              </a:spcAft>
              <a:buClr>
                <a:schemeClr val="accent4"/>
              </a:buClr>
              <a:buSzPts val="1800"/>
              <a:buFont typeface="Arial"/>
              <a:buNone/>
            </a:pPr>
            <a:r>
              <a:t/>
            </a:r>
            <a:endParaRPr sz="1500"/>
          </a:p>
          <a:p>
            <a:pPr indent="-266700" lvl="0" marL="285750" rtl="0" algn="l">
              <a:lnSpc>
                <a:spcPct val="90000"/>
              </a:lnSpc>
              <a:spcBef>
                <a:spcPts val="0"/>
              </a:spcBef>
              <a:spcAft>
                <a:spcPts val="0"/>
              </a:spcAft>
              <a:buClr>
                <a:schemeClr val="accent4"/>
              </a:buClr>
              <a:buSzPts val="1500"/>
              <a:buFont typeface="Calibri"/>
              <a:buChar char="•"/>
            </a:pPr>
            <a:r>
              <a:rPr lang="en-US" sz="1500">
                <a:solidFill>
                  <a:srgbClr val="1D1D1B"/>
                </a:solidFill>
              </a:rPr>
              <a:t>Evagorou, M., Puig, B., Bayram, D., &amp; Janeckova, H. (2024) "Addressing the gender gap in STEM education across educational levels", </a:t>
            </a:r>
            <a:r>
              <a:rPr i="1" lang="en-US" sz="1500">
                <a:solidFill>
                  <a:srgbClr val="1D1D1B"/>
                </a:solidFill>
              </a:rPr>
              <a:t>Luxemburg: Bureau voor publicaties van de Europese </a:t>
            </a:r>
            <a:r>
              <a:rPr lang="en-US" sz="1500">
                <a:solidFill>
                  <a:srgbClr val="1D1D1B"/>
                </a:solidFill>
              </a:rPr>
              <a:t>Unie</a:t>
            </a:r>
            <a:r>
              <a:rPr lang="en-US" sz="1500" u="sng">
                <a:solidFill>
                  <a:schemeClr val="hlink"/>
                </a:solidFill>
                <a:hlinkClick r:id="rId4"/>
              </a:rPr>
              <a:t>. </a:t>
            </a:r>
            <a:r>
              <a:rPr lang="en-US" sz="1500"/>
              <a:t>https://doi.org/10.2766/260477  </a:t>
            </a:r>
            <a:endParaRPr sz="1500"/>
          </a:p>
          <a:p>
            <a:pPr indent="-171450" lvl="0" marL="285750" rtl="0" algn="l">
              <a:lnSpc>
                <a:spcPct val="90000"/>
              </a:lnSpc>
              <a:spcBef>
                <a:spcPts val="0"/>
              </a:spcBef>
              <a:spcAft>
                <a:spcPts val="0"/>
              </a:spcAft>
              <a:buClr>
                <a:schemeClr val="accent4"/>
              </a:buClr>
              <a:buSzPts val="1800"/>
              <a:buFont typeface="Arial"/>
              <a:buNone/>
            </a:pPr>
            <a:r>
              <a:t/>
            </a:r>
            <a:endParaRPr sz="1500"/>
          </a:p>
          <a:p>
            <a:pPr indent="-266700" lvl="0" marL="285750" rtl="0" algn="l">
              <a:lnSpc>
                <a:spcPct val="90000"/>
              </a:lnSpc>
              <a:spcBef>
                <a:spcPts val="0"/>
              </a:spcBef>
              <a:spcAft>
                <a:spcPts val="0"/>
              </a:spcAft>
              <a:buClr>
                <a:schemeClr val="accent4"/>
              </a:buClr>
              <a:buSzPts val="1500"/>
              <a:buFont typeface="Calibri"/>
              <a:buChar char="•"/>
            </a:pPr>
            <a:r>
              <a:rPr lang="en-US" sz="1500">
                <a:solidFill>
                  <a:srgbClr val="1D1D1B"/>
                </a:solidFill>
              </a:rPr>
              <a:t>Koppi, T., Sheard, J., Naghdy, F., Edwards, S. L., &amp; Brookes, W. (2010) 'Towards a gender inclusive information and communications technology curriculum: A perspective from graduates in the workforce', </a:t>
            </a:r>
            <a:r>
              <a:rPr i="1" lang="en-US" sz="1500">
                <a:solidFill>
                  <a:srgbClr val="1D1D1B"/>
                </a:solidFill>
              </a:rPr>
              <a:t>Computer Science Education</a:t>
            </a:r>
            <a:r>
              <a:rPr lang="en-US" sz="1500">
                <a:solidFill>
                  <a:srgbClr val="1D1D1B"/>
                </a:solidFill>
              </a:rPr>
              <a:t>, 20(4), pp. 265-282. </a:t>
            </a:r>
            <a:r>
              <a:rPr lang="en-US" sz="1500" u="sng">
                <a:solidFill>
                  <a:schemeClr val="hlink"/>
                </a:solidFill>
                <a:hlinkClick r:id="rId5"/>
              </a:rPr>
              <a:t>https://doi.</a:t>
            </a:r>
            <a:r>
              <a:rPr lang="en-US" sz="1500"/>
              <a:t>org/10.1080/08993408.2010.527686 </a:t>
            </a:r>
            <a:br>
              <a:rPr lang="en-US" sz="1500"/>
            </a:br>
            <a:endParaRPr sz="1500"/>
          </a:p>
          <a:p>
            <a:pPr indent="-266700" lvl="0" marL="285750" rtl="0" algn="l">
              <a:lnSpc>
                <a:spcPct val="90000"/>
              </a:lnSpc>
              <a:spcBef>
                <a:spcPts val="0"/>
              </a:spcBef>
              <a:spcAft>
                <a:spcPts val="0"/>
              </a:spcAft>
              <a:buSzPts val="1500"/>
              <a:buFont typeface="Calibri"/>
              <a:buChar char="•"/>
            </a:pPr>
            <a:r>
              <a:rPr lang="en-US" sz="1500">
                <a:solidFill>
                  <a:srgbClr val="000000"/>
                </a:solidFill>
              </a:rPr>
              <a:t>Stonewall (geen datum) </a:t>
            </a:r>
            <a:r>
              <a:rPr i="1" lang="en-US" sz="1500">
                <a:solidFill>
                  <a:srgbClr val="000000"/>
                </a:solidFill>
              </a:rPr>
              <a:t>Lijst van LGBTQ+-termen</a:t>
            </a:r>
            <a:r>
              <a:rPr lang="en-US" sz="1500">
                <a:solidFill>
                  <a:srgbClr val="000000"/>
                </a:solidFill>
              </a:rPr>
              <a:t>. </a:t>
            </a:r>
            <a:r>
              <a:rPr lang="en-US" sz="1500">
                <a:solidFill>
                  <a:srgbClr val="000000"/>
                </a:solidFill>
                <a:uFill>
                  <a:noFill/>
                </a:uFill>
                <a:hlinkClick r:id="rId6">
                  <a:extLst>
                    <a:ext uri="{A12FA001-AC4F-418D-AE19-62706E023703}">
                      <ahyp:hlinkClr val="tx"/>
                    </a:ext>
                  </a:extLst>
                </a:hlinkClick>
              </a:rPr>
              <a:t>Beschikbaar op: </a:t>
            </a:r>
            <a:r>
              <a:rPr lang="en-US" sz="1500" u="sng">
                <a:solidFill>
                  <a:schemeClr val="hlink"/>
                </a:solidFill>
                <a:hlinkClick r:id="rId7"/>
              </a:rPr>
              <a:t>https://www.stonewall.org.uk/resources/list-lgbtq-terms </a:t>
            </a:r>
            <a:r>
              <a:rPr lang="en-US" sz="1500">
                <a:solidFill>
                  <a:schemeClr val="dk1"/>
                </a:solidFill>
              </a:rPr>
              <a:t>(geraadpleegd op 30 april 2025).</a:t>
            </a:r>
            <a:br>
              <a:rPr lang="en-US" sz="1500"/>
            </a:br>
            <a:endParaRPr sz="1500"/>
          </a:p>
          <a:p>
            <a:pPr indent="-266700" lvl="0" marL="285750" rtl="0" algn="l">
              <a:lnSpc>
                <a:spcPct val="90000"/>
              </a:lnSpc>
              <a:spcBef>
                <a:spcPts val="0"/>
              </a:spcBef>
              <a:spcAft>
                <a:spcPts val="0"/>
              </a:spcAft>
              <a:buSzPts val="1500"/>
              <a:buFont typeface="Calibri"/>
              <a:buChar char="•"/>
            </a:pPr>
            <a:r>
              <a:rPr lang="en-US" sz="1500">
                <a:solidFill>
                  <a:srgbClr val="000000"/>
                </a:solidFill>
              </a:rPr>
              <a:t>Brighton &amp; Hove City Council (2021) </a:t>
            </a:r>
            <a:r>
              <a:rPr i="1" lang="en-US" sz="1500">
                <a:solidFill>
                  <a:srgbClr val="000000"/>
                </a:solidFill>
              </a:rPr>
              <a:t>Trans inclusion scholen toolkit (Versie 4)</a:t>
            </a:r>
            <a:r>
              <a:rPr lang="en-US" sz="1500">
                <a:solidFill>
                  <a:srgbClr val="000000"/>
                </a:solidFill>
              </a:rPr>
              <a:t>. </a:t>
            </a:r>
            <a:r>
              <a:rPr lang="en-US" sz="1500">
                <a:solidFill>
                  <a:srgbClr val="000000"/>
                </a:solidFill>
                <a:uFill>
                  <a:noFill/>
                </a:uFill>
                <a:hlinkClick r:id="rId8">
                  <a:extLst>
                    <a:ext uri="{A12FA001-AC4F-418D-AE19-62706E023703}">
                      <ahyp:hlinkClr val="tx"/>
                    </a:ext>
                  </a:extLst>
                </a:hlinkClick>
              </a:rPr>
              <a:t>Beschikbaar op: </a:t>
            </a:r>
            <a:r>
              <a:rPr lang="en-US" sz="1500" u="sng">
                <a:solidFill>
                  <a:schemeClr val="hlink"/>
                </a:solidFill>
                <a:hlinkClick r:id="rId9"/>
              </a:rPr>
              <a:t>https://mermaidsuk.org.uk/wp-content/uploads/2019/12/BHCC_Trans-Inclusion-Schools-Toolkit-_Version4_Sept21.pdf </a:t>
            </a:r>
            <a:r>
              <a:rPr lang="en-US" sz="1500">
                <a:solidFill>
                  <a:srgbClr val="151515"/>
                </a:solidFill>
              </a:rPr>
              <a:t>(Toegang: 30 april 2025).</a:t>
            </a:r>
            <a:br>
              <a:rPr lang="en-US" sz="1500"/>
            </a:br>
            <a:endParaRPr sz="1500"/>
          </a:p>
          <a:p>
            <a:pPr indent="-266700" lvl="0" marL="285750" rtl="0" algn="l">
              <a:lnSpc>
                <a:spcPct val="90000"/>
              </a:lnSpc>
              <a:spcBef>
                <a:spcPts val="0"/>
              </a:spcBef>
              <a:spcAft>
                <a:spcPts val="0"/>
              </a:spcAft>
              <a:buSzPts val="1500"/>
              <a:buChar char="•"/>
            </a:pPr>
            <a:r>
              <a:rPr lang="en-US" sz="1500">
                <a:solidFill>
                  <a:srgbClr val="000000"/>
                </a:solidFill>
              </a:rPr>
              <a:t>UNESCO (2017) </a:t>
            </a:r>
            <a:r>
              <a:rPr i="1" lang="en-US" sz="1500">
                <a:solidFill>
                  <a:srgbClr val="000000"/>
                </a:solidFill>
              </a:rPr>
              <a:t>Een gids voor het waarborgen van inclusie en gelijkheid in het onderwijs</a:t>
            </a:r>
            <a:r>
              <a:rPr lang="en-US" sz="1500">
                <a:solidFill>
                  <a:srgbClr val="000000"/>
                </a:solidFill>
              </a:rPr>
              <a:t>. Beschikbaar op: </a:t>
            </a:r>
            <a:r>
              <a:rPr lang="en-US" sz="1500" u="sng">
                <a:solidFill>
                  <a:schemeClr val="hlink"/>
                </a:solidFill>
                <a:hlinkClick r:id="rId10"/>
              </a:rPr>
              <a:t>https://unesdoc.unesco.org/ark:/48223/pf0000253479 </a:t>
            </a:r>
            <a:r>
              <a:rPr lang="en-US" sz="1500">
                <a:solidFill>
                  <a:srgbClr val="1D1D1B"/>
                </a:solidFill>
              </a:rPr>
              <a:t>(Toegang: 30 april 2025).</a:t>
            </a:r>
            <a:br>
              <a:rPr lang="en-US" sz="1500">
                <a:solidFill>
                  <a:srgbClr val="1D1D1B"/>
                </a:solidFill>
              </a:rPr>
            </a:br>
            <a:endParaRPr sz="1500">
              <a:solidFill>
                <a:srgbClr val="1D1D1B"/>
              </a:solidFill>
            </a:endParaRPr>
          </a:p>
          <a:p>
            <a:pPr indent="-266700" lvl="0" marL="285750" rtl="0" algn="l">
              <a:lnSpc>
                <a:spcPct val="90000"/>
              </a:lnSpc>
              <a:spcBef>
                <a:spcPts val="0"/>
              </a:spcBef>
              <a:spcAft>
                <a:spcPts val="0"/>
              </a:spcAft>
              <a:buSzPts val="1500"/>
              <a:buChar char="•"/>
            </a:pPr>
            <a:r>
              <a:rPr lang="en-US" sz="1500">
                <a:solidFill>
                  <a:srgbClr val="1D1D1B"/>
                </a:solidFill>
              </a:rPr>
              <a:t>UNESCO (2017</a:t>
            </a:r>
            <a:r>
              <a:rPr i="1" lang="en-US" sz="1500">
                <a:solidFill>
                  <a:srgbClr val="1D1D1B"/>
                </a:solidFill>
              </a:rPr>
              <a:t>) De code kraken: Onderwijs voor meisjes en vrouwen in wetenschap, technologie, techniek en wiskunde (STEM)</a:t>
            </a:r>
            <a:r>
              <a:rPr lang="en-US" sz="1500">
                <a:solidFill>
                  <a:srgbClr val="1D1D1B"/>
                </a:solidFill>
              </a:rPr>
              <a:t>. Beschikbaar op: </a:t>
            </a:r>
            <a:r>
              <a:rPr lang="en-US" sz="1500" u="sng">
                <a:solidFill>
                  <a:schemeClr val="hlink"/>
                </a:solidFill>
                <a:hlinkClick r:id="rId11"/>
              </a:rPr>
              <a:t>https://unesdoc.unesco.org/ark:/48223/pf0000253479 </a:t>
            </a:r>
            <a:r>
              <a:rPr lang="en-US" sz="1500">
                <a:solidFill>
                  <a:srgbClr val="1D1D1B"/>
                </a:solidFill>
              </a:rPr>
              <a:t>(Toegang: 30 april 2025).</a:t>
            </a:r>
            <a:endParaRPr sz="1500"/>
          </a:p>
          <a:p>
            <a:pPr indent="-171450" lvl="0" marL="285750" rtl="0" algn="l">
              <a:lnSpc>
                <a:spcPct val="90000"/>
              </a:lnSpc>
              <a:spcBef>
                <a:spcPts val="0"/>
              </a:spcBef>
              <a:spcAft>
                <a:spcPts val="0"/>
              </a:spcAft>
              <a:buClr>
                <a:schemeClr val="accent4"/>
              </a:buClr>
              <a:buSzPts val="1800"/>
              <a:buFont typeface="Arial"/>
              <a:buNone/>
            </a:pPr>
            <a:r>
              <a:t/>
            </a:r>
            <a:endParaRPr sz="1500"/>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8" name="Shape 298"/>
        <p:cNvGrpSpPr/>
        <p:nvPr/>
      </p:nvGrpSpPr>
      <p:grpSpPr>
        <a:xfrm>
          <a:off x="0" y="0"/>
          <a:ext cx="0" cy="0"/>
          <a:chOff x="0" y="0"/>
          <a:chExt cx="0" cy="0"/>
        </a:xfrm>
      </p:grpSpPr>
      <p:grpSp>
        <p:nvGrpSpPr>
          <p:cNvPr id="299" name="Google Shape;299;g35774b28f35_0_57"/>
          <p:cNvGrpSpPr/>
          <p:nvPr/>
        </p:nvGrpSpPr>
        <p:grpSpPr>
          <a:xfrm>
            <a:off x="2179811" y="4729766"/>
            <a:ext cx="7832078" cy="1110328"/>
            <a:chOff x="2179603" y="4888792"/>
            <a:chExt cx="7798544" cy="1110328"/>
          </a:xfrm>
        </p:grpSpPr>
        <p:pic>
          <p:nvPicPr>
            <p:cNvPr id="300" name="Google Shape;300;g35774b28f35_0_57"/>
            <p:cNvPicPr preferRelativeResize="0"/>
            <p:nvPr/>
          </p:nvPicPr>
          <p:blipFill rotWithShape="1">
            <a:blip r:embed="rId3">
              <a:alphaModFix/>
            </a:blip>
            <a:srcRect b="0" l="0" r="0" t="0"/>
            <a:stretch/>
          </p:blipFill>
          <p:spPr>
            <a:xfrm>
              <a:off x="2179603" y="4888792"/>
              <a:ext cx="1468783" cy="526545"/>
            </a:xfrm>
            <a:prstGeom prst="rect">
              <a:avLst/>
            </a:prstGeom>
            <a:noFill/>
            <a:ln>
              <a:noFill/>
            </a:ln>
          </p:spPr>
        </p:pic>
        <p:pic>
          <p:nvPicPr>
            <p:cNvPr id="301" name="Google Shape;301;g35774b28f35_0_57"/>
            <p:cNvPicPr preferRelativeResize="0"/>
            <p:nvPr/>
          </p:nvPicPr>
          <p:blipFill rotWithShape="1">
            <a:blip r:embed="rId4">
              <a:alphaModFix/>
            </a:blip>
            <a:srcRect b="5543" l="9995" r="6843" t="21987"/>
            <a:stretch/>
          </p:blipFill>
          <p:spPr>
            <a:xfrm>
              <a:off x="3796545" y="4949617"/>
              <a:ext cx="1406759" cy="526545"/>
            </a:xfrm>
            <a:prstGeom prst="rect">
              <a:avLst/>
            </a:prstGeom>
            <a:noFill/>
            <a:ln>
              <a:noFill/>
            </a:ln>
          </p:spPr>
        </p:pic>
        <p:pic>
          <p:nvPicPr>
            <p:cNvPr id="302" name="Google Shape;302;g35774b28f35_0_57"/>
            <p:cNvPicPr preferRelativeResize="0"/>
            <p:nvPr/>
          </p:nvPicPr>
          <p:blipFill rotWithShape="1">
            <a:blip r:embed="rId5">
              <a:alphaModFix/>
            </a:blip>
            <a:srcRect b="0" l="0" r="0" t="0"/>
            <a:stretch/>
          </p:blipFill>
          <p:spPr>
            <a:xfrm>
              <a:off x="5134273" y="4888792"/>
              <a:ext cx="1053679" cy="602102"/>
            </a:xfrm>
            <a:prstGeom prst="rect">
              <a:avLst/>
            </a:prstGeom>
            <a:noFill/>
            <a:ln>
              <a:noFill/>
            </a:ln>
          </p:spPr>
        </p:pic>
        <p:pic>
          <p:nvPicPr>
            <p:cNvPr id="303" name="Google Shape;303;g35774b28f35_0_57"/>
            <p:cNvPicPr preferRelativeResize="0"/>
            <p:nvPr/>
          </p:nvPicPr>
          <p:blipFill rotWithShape="1">
            <a:blip r:embed="rId6">
              <a:alphaModFix/>
            </a:blip>
            <a:srcRect b="0" l="0" r="0" t="0"/>
            <a:stretch/>
          </p:blipFill>
          <p:spPr>
            <a:xfrm>
              <a:off x="6187951" y="4960895"/>
              <a:ext cx="1500530" cy="545647"/>
            </a:xfrm>
            <a:prstGeom prst="rect">
              <a:avLst/>
            </a:prstGeom>
            <a:noFill/>
            <a:ln>
              <a:noFill/>
            </a:ln>
          </p:spPr>
        </p:pic>
        <p:pic>
          <p:nvPicPr>
            <p:cNvPr id="304" name="Google Shape;304;g35774b28f35_0_57"/>
            <p:cNvPicPr preferRelativeResize="0"/>
            <p:nvPr/>
          </p:nvPicPr>
          <p:blipFill rotWithShape="1">
            <a:blip r:embed="rId7">
              <a:alphaModFix/>
            </a:blip>
            <a:srcRect b="0" l="6518" r="6456" t="2903"/>
            <a:stretch/>
          </p:blipFill>
          <p:spPr>
            <a:xfrm>
              <a:off x="7781600" y="4945247"/>
              <a:ext cx="2196547" cy="545647"/>
            </a:xfrm>
            <a:prstGeom prst="rect">
              <a:avLst/>
            </a:prstGeom>
            <a:noFill/>
            <a:ln>
              <a:noFill/>
            </a:ln>
          </p:spPr>
        </p:pic>
        <p:pic>
          <p:nvPicPr>
            <p:cNvPr id="305" name="Google Shape;305;g35774b28f35_0_57"/>
            <p:cNvPicPr preferRelativeResize="0"/>
            <p:nvPr/>
          </p:nvPicPr>
          <p:blipFill rotWithShape="1">
            <a:blip r:embed="rId8">
              <a:alphaModFix/>
            </a:blip>
            <a:srcRect b="0" l="0" r="0" t="0"/>
            <a:stretch/>
          </p:blipFill>
          <p:spPr>
            <a:xfrm>
              <a:off x="2288672" y="5654827"/>
              <a:ext cx="1679028" cy="342900"/>
            </a:xfrm>
            <a:prstGeom prst="rect">
              <a:avLst/>
            </a:prstGeom>
            <a:noFill/>
            <a:ln>
              <a:noFill/>
            </a:ln>
          </p:spPr>
        </p:pic>
        <p:pic>
          <p:nvPicPr>
            <p:cNvPr id="306" name="Google Shape;306;g35774b28f35_0_57"/>
            <p:cNvPicPr preferRelativeResize="0"/>
            <p:nvPr/>
          </p:nvPicPr>
          <p:blipFill rotWithShape="1">
            <a:blip r:embed="rId9">
              <a:alphaModFix/>
            </a:blip>
            <a:srcRect b="0" l="0" r="0" t="0"/>
            <a:stretch/>
          </p:blipFill>
          <p:spPr>
            <a:xfrm>
              <a:off x="4247100" y="5578646"/>
              <a:ext cx="2083568" cy="414346"/>
            </a:xfrm>
            <a:prstGeom prst="rect">
              <a:avLst/>
            </a:prstGeom>
            <a:noFill/>
            <a:ln>
              <a:noFill/>
            </a:ln>
          </p:spPr>
        </p:pic>
        <p:pic>
          <p:nvPicPr>
            <p:cNvPr id="307" name="Google Shape;307;g35774b28f35_0_57"/>
            <p:cNvPicPr preferRelativeResize="0"/>
            <p:nvPr/>
          </p:nvPicPr>
          <p:blipFill rotWithShape="1">
            <a:blip r:embed="rId10">
              <a:alphaModFix/>
            </a:blip>
            <a:srcRect b="0" l="0" r="0" t="0"/>
            <a:stretch/>
          </p:blipFill>
          <p:spPr>
            <a:xfrm>
              <a:off x="6500192" y="5578645"/>
              <a:ext cx="1357332" cy="414344"/>
            </a:xfrm>
            <a:prstGeom prst="rect">
              <a:avLst/>
            </a:prstGeom>
            <a:noFill/>
            <a:ln>
              <a:noFill/>
            </a:ln>
          </p:spPr>
        </p:pic>
        <p:pic>
          <p:nvPicPr>
            <p:cNvPr id="308" name="Google Shape;308;g35774b28f35_0_57"/>
            <p:cNvPicPr preferRelativeResize="0"/>
            <p:nvPr/>
          </p:nvPicPr>
          <p:blipFill rotWithShape="1">
            <a:blip r:embed="rId11">
              <a:alphaModFix/>
            </a:blip>
            <a:srcRect b="0" l="0" r="0" t="0"/>
            <a:stretch/>
          </p:blipFill>
          <p:spPr>
            <a:xfrm>
              <a:off x="8024163" y="5561390"/>
              <a:ext cx="897748" cy="414345"/>
            </a:xfrm>
            <a:prstGeom prst="rect">
              <a:avLst/>
            </a:prstGeom>
            <a:noFill/>
            <a:ln>
              <a:noFill/>
            </a:ln>
          </p:spPr>
        </p:pic>
        <p:pic>
          <p:nvPicPr>
            <p:cNvPr id="309" name="Google Shape;309;g35774b28f35_0_57"/>
            <p:cNvPicPr preferRelativeResize="0"/>
            <p:nvPr/>
          </p:nvPicPr>
          <p:blipFill rotWithShape="1">
            <a:blip r:embed="rId12">
              <a:alphaModFix/>
            </a:blip>
            <a:srcRect b="0" l="0" r="0" t="0"/>
            <a:stretch/>
          </p:blipFill>
          <p:spPr>
            <a:xfrm>
              <a:off x="9179152" y="5522870"/>
              <a:ext cx="457200" cy="476250"/>
            </a:xfrm>
            <a:prstGeom prst="rect">
              <a:avLst/>
            </a:prstGeom>
            <a:noFill/>
            <a:ln>
              <a:noFill/>
            </a:ln>
          </p:spPr>
        </p:pic>
      </p:grpSp>
      <p:sp>
        <p:nvSpPr>
          <p:cNvPr id="310" name="Google Shape;310;g35774b28f35_0_57"/>
          <p:cNvSpPr txBox="1"/>
          <p:nvPr/>
        </p:nvSpPr>
        <p:spPr>
          <a:xfrm>
            <a:off x="3324150" y="2453100"/>
            <a:ext cx="3173700" cy="354000"/>
          </a:xfrm>
          <a:prstGeom prst="rect">
            <a:avLst/>
          </a:prstGeom>
          <a:noFill/>
          <a:ln>
            <a:noFill/>
          </a:ln>
        </p:spPr>
        <p:txBody>
          <a:bodyPr anchorCtr="0" anchor="t" bIns="91425" lIns="91425" spcFirstLastPara="1" rIns="91425" wrap="square" tIns="91425">
            <a:spAutoFit/>
          </a:bodyPr>
          <a:lstStyle/>
          <a:p>
            <a:pPr indent="0" lvl="0" marL="0" marR="0" rtl="0" algn="just">
              <a:lnSpc>
                <a:spcPct val="107916"/>
              </a:lnSpc>
              <a:spcBef>
                <a:spcPts val="0"/>
              </a:spcBef>
              <a:spcAft>
                <a:spcPts val="800"/>
              </a:spcAft>
              <a:buClr>
                <a:srgbClr val="000000"/>
              </a:buClr>
              <a:buSzPts val="1100"/>
              <a:buFont typeface="Arial"/>
              <a:buNone/>
            </a:pPr>
            <a:r>
              <a:rPr b="0" i="0" lang="en-US" sz="1100" u="none" cap="none" strike="noStrike">
                <a:solidFill>
                  <a:srgbClr val="1D1D1B"/>
                </a:solidFill>
                <a:latin typeface="Calibri"/>
                <a:ea typeface="Calibri"/>
                <a:cs typeface="Calibri"/>
                <a:sym typeface="Calibri"/>
              </a:rPr>
              <a:t>Beschikbaar op </a:t>
            </a:r>
            <a:r>
              <a:rPr b="0" i="0" lang="en-US" sz="1100" u="sng" cap="none" strike="noStrike">
                <a:solidFill>
                  <a:schemeClr val="hlink"/>
                </a:solidFill>
                <a:latin typeface="Calibri"/>
                <a:ea typeface="Calibri"/>
                <a:cs typeface="Calibri"/>
                <a:sym typeface="Calibri"/>
                <a:hlinkClick r:id="rId13"/>
              </a:rPr>
              <a:t>https://tinker-project.eu/elearning/</a:t>
            </a:r>
            <a:endParaRPr b="0" i="0" sz="1100" u="none" cap="none" strike="noStrike">
              <a:solidFill>
                <a:srgbClr val="16C45B"/>
              </a:solidFill>
              <a:latin typeface="Calibri"/>
              <a:ea typeface="Calibri"/>
              <a:cs typeface="Calibri"/>
              <a:sym typeface="Calibri"/>
            </a:endParaRPr>
          </a:p>
        </p:txBody>
      </p:sp>
      <p:pic>
        <p:nvPicPr>
          <p:cNvPr id="311" name="Google Shape;311;g35774b28f35_0_57"/>
          <p:cNvPicPr preferRelativeResize="0"/>
          <p:nvPr/>
        </p:nvPicPr>
        <p:blipFill rotWithShape="1">
          <a:blip r:embed="rId14">
            <a:alphaModFix/>
          </a:blip>
          <a:srcRect b="0" l="0" r="0" t="0"/>
          <a:stretch/>
        </p:blipFill>
        <p:spPr>
          <a:xfrm>
            <a:off x="4222188" y="3563650"/>
            <a:ext cx="1171575" cy="409575"/>
          </a:xfrm>
          <a:prstGeom prst="rect">
            <a:avLst/>
          </a:prstGeom>
          <a:noFill/>
          <a:ln>
            <a:noFill/>
          </a:ln>
        </p:spPr>
      </p:pic>
      <p:sp>
        <p:nvSpPr>
          <p:cNvPr id="312" name="Google Shape;312;g35774b28f35_0_57"/>
          <p:cNvSpPr txBox="1"/>
          <p:nvPr/>
        </p:nvSpPr>
        <p:spPr>
          <a:xfrm>
            <a:off x="1646350" y="2994850"/>
            <a:ext cx="5987700" cy="568800"/>
          </a:xfrm>
          <a:prstGeom prst="rect">
            <a:avLst/>
          </a:prstGeom>
          <a:noFill/>
          <a:ln>
            <a:noFill/>
          </a:ln>
        </p:spPr>
        <p:txBody>
          <a:bodyPr anchorCtr="0" anchor="t" bIns="91425" lIns="91425" spcFirstLastPara="1" rIns="91425" wrap="square" tIns="91425">
            <a:spAutoFit/>
          </a:bodyPr>
          <a:lstStyle/>
          <a:p>
            <a:pPr indent="1904" lvl="0" marL="360045" marR="0" rtl="0" algn="ctr">
              <a:lnSpc>
                <a:spcPct val="107916"/>
              </a:lnSpc>
              <a:spcBef>
                <a:spcPts val="0"/>
              </a:spcBef>
              <a:spcAft>
                <a:spcPts val="800"/>
              </a:spcAft>
              <a:buClr>
                <a:srgbClr val="000000"/>
              </a:buClr>
              <a:buSzPts val="1200"/>
              <a:buFont typeface="Arial"/>
              <a:buNone/>
            </a:pPr>
            <a:r>
              <a:rPr b="1" i="0" lang="en-US" sz="1200" u="none" cap="none" strike="noStrike">
                <a:solidFill>
                  <a:srgbClr val="1D1D1B"/>
                </a:solidFill>
                <a:latin typeface="Calibri"/>
                <a:ea typeface="Calibri"/>
                <a:cs typeface="Calibri"/>
                <a:sym typeface="Calibri"/>
              </a:rPr>
              <a:t>Deze publicatie valt onder de </a:t>
            </a:r>
            <a:r>
              <a:rPr b="1" i="1" lang="en-US" sz="1200" u="none" cap="none" strike="noStrike">
                <a:solidFill>
                  <a:srgbClr val="1D1D1B"/>
                </a:solidFill>
                <a:latin typeface="Calibri"/>
                <a:ea typeface="Calibri"/>
                <a:cs typeface="Calibri"/>
                <a:sym typeface="Calibri"/>
              </a:rPr>
              <a:t>Creative Commons Naamsvermelding-NietCommercieel-GeenDerivaten 4.0 Internationale </a:t>
            </a:r>
            <a:r>
              <a:rPr b="1" i="0" lang="en-US" sz="1200" u="none" cap="none" strike="noStrike">
                <a:solidFill>
                  <a:srgbClr val="1D1D1B"/>
                </a:solidFill>
                <a:latin typeface="Calibri"/>
                <a:ea typeface="Calibri"/>
                <a:cs typeface="Calibri"/>
                <a:sym typeface="Calibri"/>
              </a:rPr>
              <a:t>Licentie (</a:t>
            </a:r>
            <a:r>
              <a:rPr b="1" i="0" lang="en-US" sz="1200" u="sng" cap="none" strike="noStrike">
                <a:solidFill>
                  <a:srgbClr val="16C45B"/>
                </a:solidFill>
                <a:latin typeface="Calibri"/>
                <a:ea typeface="Calibri"/>
                <a:cs typeface="Calibri"/>
                <a:sym typeface="Calibri"/>
                <a:hlinkClick r:id="rId15">
                  <a:extLst>
                    <a:ext uri="{A12FA001-AC4F-418D-AE19-62706E023703}">
                      <ahyp:hlinkClr val="tx"/>
                    </a:ext>
                  </a:extLst>
                </a:hlinkClick>
              </a:rPr>
              <a:t>CC BY-NC-ND 4.0</a:t>
            </a:r>
            <a:r>
              <a:rPr b="1" i="0" lang="en-US" sz="1200" u="none" cap="none" strike="noStrike">
                <a:solidFill>
                  <a:srgbClr val="1D1D1B"/>
                </a:solidFill>
                <a:latin typeface="Calibri"/>
                <a:ea typeface="Calibri"/>
                <a:cs typeface="Calibri"/>
                <a:sym typeface="Calibri"/>
              </a:rPr>
              <a:t>).</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8" name="Shape 148"/>
        <p:cNvGrpSpPr/>
        <p:nvPr/>
      </p:nvGrpSpPr>
      <p:grpSpPr>
        <a:xfrm>
          <a:off x="0" y="0"/>
          <a:ext cx="0" cy="0"/>
          <a:chOff x="0" y="0"/>
          <a:chExt cx="0" cy="0"/>
        </a:xfrm>
      </p:grpSpPr>
      <p:sp>
        <p:nvSpPr>
          <p:cNvPr id="149" name="Google Shape;149;g34d60cfd5f6_0_37"/>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extLst>
                  <a:ext uri="http://customooxmlschemas.google.com/">
                    <go:slidesCustomData xmlns:go="http://customooxmlschemas.google.com/" textRoundtripDataId="0"/>
                  </a:ext>
                </a:extLst>
              </a:rPr>
              <a:t>Inhoud</a:t>
            </a:r>
            <a:endParaRPr/>
          </a:p>
        </p:txBody>
      </p:sp>
      <p:sp>
        <p:nvSpPr>
          <p:cNvPr id="150" name="Google Shape;150;g34d60cfd5f6_0_37"/>
          <p:cNvSpPr txBox="1"/>
          <p:nvPr>
            <p:ph idx="1" type="body"/>
          </p:nvPr>
        </p:nvSpPr>
        <p:spPr>
          <a:xfrm>
            <a:off x="97973" y="881750"/>
            <a:ext cx="5808600" cy="5870100"/>
          </a:xfrm>
          <a:prstGeom prst="rect">
            <a:avLst/>
          </a:prstGeom>
          <a:noFill/>
          <a:ln>
            <a:noFill/>
          </a:ln>
        </p:spPr>
        <p:txBody>
          <a:bodyPr anchorCtr="0" anchor="t" bIns="45700" lIns="91425" spcFirstLastPara="1" rIns="91425" wrap="square" tIns="45700">
            <a:noAutofit/>
          </a:bodyPr>
          <a:lstStyle/>
          <a:p>
            <a:pPr indent="-330200" lvl="0" marL="571500" rtl="0" algn="l">
              <a:lnSpc>
                <a:spcPct val="90000"/>
              </a:lnSpc>
              <a:spcBef>
                <a:spcPts val="1000"/>
              </a:spcBef>
              <a:spcAft>
                <a:spcPts val="0"/>
              </a:spcAft>
              <a:buSzPts val="2000"/>
              <a:buChar char="•"/>
            </a:pPr>
            <a:r>
              <a:rPr lang="en-US" sz="2000"/>
              <a:t>Dia 1 - WP-titel</a:t>
            </a:r>
            <a:endParaRPr sz="2000"/>
          </a:p>
          <a:p>
            <a:pPr indent="-330200" lvl="0" marL="571500" rtl="0" algn="l">
              <a:lnSpc>
                <a:spcPct val="90000"/>
              </a:lnSpc>
              <a:spcBef>
                <a:spcPts val="1000"/>
              </a:spcBef>
              <a:spcAft>
                <a:spcPts val="0"/>
              </a:spcAft>
              <a:buSzPts val="2000"/>
              <a:buChar char="•"/>
            </a:pPr>
            <a:r>
              <a:rPr lang="en-US" sz="2000"/>
              <a:t>Dia 2 - Titel unit</a:t>
            </a:r>
            <a:endParaRPr sz="2000"/>
          </a:p>
          <a:p>
            <a:pPr indent="-330200" lvl="0" marL="571500" rtl="0" algn="l">
              <a:lnSpc>
                <a:spcPct val="90000"/>
              </a:lnSpc>
              <a:spcBef>
                <a:spcPts val="1000"/>
              </a:spcBef>
              <a:spcAft>
                <a:spcPts val="0"/>
              </a:spcAft>
              <a:buSzPts val="2000"/>
              <a:buChar char="•"/>
            </a:pPr>
            <a:r>
              <a:rPr lang="en-US" sz="2000"/>
              <a:t>Dia 3 - Inhoud</a:t>
            </a:r>
            <a:endParaRPr sz="2000"/>
          </a:p>
          <a:p>
            <a:pPr indent="-330200" lvl="0" marL="571500" rtl="0" algn="l">
              <a:lnSpc>
                <a:spcPct val="90000"/>
              </a:lnSpc>
              <a:spcBef>
                <a:spcPts val="1000"/>
              </a:spcBef>
              <a:spcAft>
                <a:spcPts val="0"/>
              </a:spcAft>
              <a:buSzPts val="2000"/>
              <a:buChar char="•"/>
            </a:pPr>
            <a:r>
              <a:rPr lang="en-US" sz="2000"/>
              <a:t>Dia 4 - Leerresultaten </a:t>
            </a:r>
            <a:endParaRPr sz="2000"/>
          </a:p>
          <a:p>
            <a:pPr indent="-330200" lvl="0" marL="571500" rtl="0" algn="l">
              <a:lnSpc>
                <a:spcPct val="90000"/>
              </a:lnSpc>
              <a:spcBef>
                <a:spcPts val="1000"/>
              </a:spcBef>
              <a:spcAft>
                <a:spcPts val="0"/>
              </a:spcAft>
              <a:buSzPts val="2000"/>
              <a:buChar char="•"/>
            </a:pPr>
            <a:r>
              <a:rPr lang="en-US" sz="2000"/>
              <a:t>Dia 5 - Inleiding</a:t>
            </a:r>
            <a:endParaRPr sz="2000"/>
          </a:p>
          <a:p>
            <a:pPr indent="-330200" lvl="0" marL="571500" rtl="0" algn="l">
              <a:lnSpc>
                <a:spcPct val="90000"/>
              </a:lnSpc>
              <a:spcBef>
                <a:spcPts val="1000"/>
              </a:spcBef>
              <a:spcAft>
                <a:spcPts val="0"/>
              </a:spcAft>
              <a:buSzPts val="2000"/>
              <a:buChar char="•"/>
            </a:pPr>
            <a:r>
              <a:rPr lang="en-US" sz="2000"/>
              <a:t>Dia 6 - Basisregels voor discussie</a:t>
            </a:r>
            <a:endParaRPr sz="2000"/>
          </a:p>
          <a:p>
            <a:pPr indent="-330200" lvl="0" marL="571500" rtl="0" algn="l">
              <a:lnSpc>
                <a:spcPct val="90000"/>
              </a:lnSpc>
              <a:spcBef>
                <a:spcPts val="1000"/>
              </a:spcBef>
              <a:spcAft>
                <a:spcPts val="0"/>
              </a:spcAft>
              <a:buSzPts val="2000"/>
              <a:buChar char="•"/>
            </a:pPr>
            <a:r>
              <a:rPr lang="en-US" sz="2000"/>
              <a:t>Dia 7 - Opwarmer: gender en informatica</a:t>
            </a:r>
            <a:endParaRPr sz="2000"/>
          </a:p>
          <a:p>
            <a:pPr indent="-330200" lvl="0" marL="571500" rtl="0" algn="l">
              <a:lnSpc>
                <a:spcPct val="90000"/>
              </a:lnSpc>
              <a:spcBef>
                <a:spcPts val="1000"/>
              </a:spcBef>
              <a:spcAft>
                <a:spcPts val="0"/>
              </a:spcAft>
              <a:buSzPts val="2000"/>
              <a:buChar char="•"/>
            </a:pPr>
            <a:r>
              <a:rPr lang="en-US" sz="2000"/>
              <a:t>Dia 8 - Genderongelijkheid in informatica en bèta/technisch onderwijs</a:t>
            </a:r>
            <a:endParaRPr sz="2000"/>
          </a:p>
          <a:p>
            <a:pPr indent="-330200" lvl="0" marL="571500" rtl="0" algn="l">
              <a:lnSpc>
                <a:spcPct val="90000"/>
              </a:lnSpc>
              <a:spcBef>
                <a:spcPts val="1000"/>
              </a:spcBef>
              <a:spcAft>
                <a:spcPts val="0"/>
              </a:spcAft>
              <a:buSzPts val="2000"/>
              <a:buChar char="•"/>
            </a:pPr>
            <a:r>
              <a:rPr lang="en-US" sz="2000"/>
              <a:t>Dia 9 &amp; 10 - Terminologie definiëren: een genderwoordenlijst</a:t>
            </a:r>
            <a:endParaRPr sz="2000"/>
          </a:p>
          <a:p>
            <a:pPr indent="-330200" lvl="0" marL="571500" rtl="0" algn="l">
              <a:lnSpc>
                <a:spcPct val="90000"/>
              </a:lnSpc>
              <a:spcBef>
                <a:spcPts val="1000"/>
              </a:spcBef>
              <a:spcAft>
                <a:spcPts val="0"/>
              </a:spcAft>
              <a:buSzPts val="2000"/>
              <a:buChar char="•"/>
            </a:pPr>
            <a:r>
              <a:rPr lang="en-US" sz="2000"/>
              <a:t>Dia 11 &amp; 12 - Inzicht in genderongelijkheid in informaticaonderwijs</a:t>
            </a:r>
            <a:endParaRPr sz="2000"/>
          </a:p>
          <a:p>
            <a:pPr indent="-330200" lvl="0" marL="571500" rtl="0" algn="l">
              <a:lnSpc>
                <a:spcPct val="90000"/>
              </a:lnSpc>
              <a:spcBef>
                <a:spcPts val="1000"/>
              </a:spcBef>
              <a:spcAft>
                <a:spcPts val="0"/>
              </a:spcAft>
              <a:buSzPts val="2000"/>
              <a:buChar char="•"/>
            </a:pPr>
            <a:r>
              <a:rPr lang="en-US" sz="2000"/>
              <a:t>Dia 13 - Onze gendervooroordelen aanpakken</a:t>
            </a:r>
            <a:endParaRPr sz="2000"/>
          </a:p>
          <a:p>
            <a:pPr indent="-330200" lvl="0" marL="571500" rtl="0" algn="l">
              <a:lnSpc>
                <a:spcPct val="90000"/>
              </a:lnSpc>
              <a:spcBef>
                <a:spcPts val="1000"/>
              </a:spcBef>
              <a:spcAft>
                <a:spcPts val="0"/>
              </a:spcAft>
              <a:buSzPts val="2000"/>
              <a:buChar char="•"/>
            </a:pPr>
            <a:r>
              <a:rPr lang="en-US" sz="2000"/>
              <a:t>Dia 14 - Genderinclusieve taal, hulpmiddelen en beoordelingen</a:t>
            </a:r>
            <a:endParaRPr sz="2000"/>
          </a:p>
        </p:txBody>
      </p:sp>
      <p:sp>
        <p:nvSpPr>
          <p:cNvPr id="151" name="Google Shape;151;g34d60cfd5f6_0_37"/>
          <p:cNvSpPr txBox="1"/>
          <p:nvPr>
            <p:ph idx="1" type="body"/>
          </p:nvPr>
        </p:nvSpPr>
        <p:spPr>
          <a:xfrm>
            <a:off x="5970373" y="891375"/>
            <a:ext cx="6143400" cy="5870100"/>
          </a:xfrm>
          <a:prstGeom prst="rect">
            <a:avLst/>
          </a:prstGeom>
          <a:noFill/>
          <a:ln>
            <a:noFill/>
          </a:ln>
        </p:spPr>
        <p:txBody>
          <a:bodyPr anchorCtr="0" anchor="t" bIns="45700" lIns="91425" spcFirstLastPara="1" rIns="91425" wrap="square" tIns="45700">
            <a:noAutofit/>
          </a:bodyPr>
          <a:lstStyle/>
          <a:p>
            <a:pPr indent="-330200" lvl="0" marL="571500" rtl="0" algn="l">
              <a:lnSpc>
                <a:spcPct val="90000"/>
              </a:lnSpc>
              <a:spcBef>
                <a:spcPts val="1000"/>
              </a:spcBef>
              <a:spcAft>
                <a:spcPts val="0"/>
              </a:spcAft>
              <a:buSzPts val="2000"/>
              <a:buChar char="•"/>
            </a:pPr>
            <a:r>
              <a:rPr lang="en-US" sz="2000"/>
              <a:t>Dia 15 - Genderinclusief taalgebruik in informaticalessen</a:t>
            </a:r>
            <a:endParaRPr sz="2000"/>
          </a:p>
          <a:p>
            <a:pPr indent="-330200" lvl="0" marL="571500" rtl="0" algn="l">
              <a:lnSpc>
                <a:spcPct val="90000"/>
              </a:lnSpc>
              <a:spcBef>
                <a:spcPts val="1000"/>
              </a:spcBef>
              <a:spcAft>
                <a:spcPts val="0"/>
              </a:spcAft>
              <a:buSzPts val="2000"/>
              <a:buChar char="•"/>
            </a:pPr>
            <a:r>
              <a:rPr lang="en-US" sz="2000"/>
              <a:t>Dia 16 - Falen normaliseren en doorzettingsvermogen aanmoedigen </a:t>
            </a:r>
            <a:endParaRPr sz="2000"/>
          </a:p>
          <a:p>
            <a:pPr indent="-330200" lvl="0" marL="571500" rtl="0" algn="l">
              <a:lnSpc>
                <a:spcPct val="90000"/>
              </a:lnSpc>
              <a:spcBef>
                <a:spcPts val="1000"/>
              </a:spcBef>
              <a:spcAft>
                <a:spcPts val="0"/>
              </a:spcAft>
              <a:buSzPts val="2000"/>
              <a:buChar char="•"/>
            </a:pPr>
            <a:r>
              <a:rPr lang="en-US" sz="2000"/>
              <a:t>Dia 17 - Buiten het klaslokaal: betrokkenheid bij informatica aanmoedigen</a:t>
            </a:r>
            <a:endParaRPr sz="2000"/>
          </a:p>
          <a:p>
            <a:pPr indent="-330200" lvl="0" marL="571500" rtl="0" algn="l">
              <a:lnSpc>
                <a:spcPct val="90000"/>
              </a:lnSpc>
              <a:spcBef>
                <a:spcPts val="1000"/>
              </a:spcBef>
              <a:spcAft>
                <a:spcPts val="0"/>
              </a:spcAft>
              <a:buSzPts val="2000"/>
              <a:buChar char="•"/>
            </a:pPr>
            <a:r>
              <a:rPr lang="en-US" sz="2000"/>
              <a:t>Dia 18 - Pedagogische strategieën: ervaringsleren, knutselen en spelbenaderingen</a:t>
            </a:r>
            <a:endParaRPr sz="2000"/>
          </a:p>
          <a:p>
            <a:pPr indent="-330200" lvl="0" marL="571500" rtl="0" algn="l">
              <a:lnSpc>
                <a:spcPct val="90000"/>
              </a:lnSpc>
              <a:spcBef>
                <a:spcPts val="1000"/>
              </a:spcBef>
              <a:spcAft>
                <a:spcPts val="0"/>
              </a:spcAft>
              <a:buSzPts val="2000"/>
              <a:buChar char="•"/>
            </a:pPr>
            <a:r>
              <a:rPr lang="en-US" sz="2000"/>
              <a:t>Dia 19 - Een inclusieve klasomgeving creëren</a:t>
            </a:r>
            <a:endParaRPr sz="2000"/>
          </a:p>
          <a:p>
            <a:pPr indent="-330200" lvl="0" marL="571500" rtl="0" algn="l">
              <a:lnSpc>
                <a:spcPct val="90000"/>
              </a:lnSpc>
              <a:spcBef>
                <a:spcPts val="1000"/>
              </a:spcBef>
              <a:spcAft>
                <a:spcPts val="0"/>
              </a:spcAft>
              <a:buSzPts val="2000"/>
              <a:buChar char="•"/>
            </a:pPr>
            <a:r>
              <a:rPr lang="en-US" sz="2000"/>
              <a:t>Dia 20 - Samenvatting: 8 elementen van genderintegratie</a:t>
            </a:r>
            <a:endParaRPr sz="2000"/>
          </a:p>
          <a:p>
            <a:pPr indent="-330200" lvl="0" marL="571500" rtl="0" algn="l">
              <a:lnSpc>
                <a:spcPct val="90000"/>
              </a:lnSpc>
              <a:spcBef>
                <a:spcPts val="1000"/>
              </a:spcBef>
              <a:spcAft>
                <a:spcPts val="0"/>
              </a:spcAft>
              <a:buSzPts val="2000"/>
              <a:buChar char="•"/>
            </a:pPr>
            <a:r>
              <a:rPr lang="en-US" sz="2000"/>
              <a:t>Dia 21 - Reflectie en conclusie</a:t>
            </a:r>
            <a:endParaRPr sz="2000"/>
          </a:p>
          <a:p>
            <a:pPr indent="-330200" lvl="0" marL="571500" rtl="0" algn="l">
              <a:lnSpc>
                <a:spcPct val="90000"/>
              </a:lnSpc>
              <a:spcBef>
                <a:spcPts val="1000"/>
              </a:spcBef>
              <a:spcAft>
                <a:spcPts val="0"/>
              </a:spcAft>
              <a:buSzPts val="2000"/>
              <a:buChar char="•"/>
            </a:pPr>
            <a:r>
              <a:rPr lang="en-US" sz="2000"/>
              <a:t>Dia 22 - Huiswerk / Extra taken</a:t>
            </a:r>
            <a:endParaRPr sz="2000"/>
          </a:p>
          <a:p>
            <a:pPr indent="-330200" lvl="0" marL="571500" rtl="0" algn="l">
              <a:lnSpc>
                <a:spcPct val="90000"/>
              </a:lnSpc>
              <a:spcBef>
                <a:spcPts val="1000"/>
              </a:spcBef>
              <a:spcAft>
                <a:spcPts val="0"/>
              </a:spcAft>
              <a:buSzPts val="2000"/>
              <a:buChar char="•"/>
            </a:pPr>
            <a:r>
              <a:rPr lang="en-US" sz="2000"/>
              <a:t>Dia 23 - Extra hulpmiddelen</a:t>
            </a:r>
            <a:endParaRPr sz="200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5" name="Shape 155"/>
        <p:cNvGrpSpPr/>
        <p:nvPr/>
      </p:nvGrpSpPr>
      <p:grpSpPr>
        <a:xfrm>
          <a:off x="0" y="0"/>
          <a:ext cx="0" cy="0"/>
          <a:chOff x="0" y="0"/>
          <a:chExt cx="0" cy="0"/>
        </a:xfrm>
      </p:grpSpPr>
      <p:sp>
        <p:nvSpPr>
          <p:cNvPr id="156" name="Google Shape;156;g34d60cfd5f6_0_43"/>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Leerresultaten</a:t>
            </a:r>
            <a:endParaRPr/>
          </a:p>
        </p:txBody>
      </p:sp>
      <p:sp>
        <p:nvSpPr>
          <p:cNvPr id="157" name="Google Shape;157;g34d60cfd5f6_0_43"/>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SzPts val="2200"/>
              <a:buNone/>
            </a:pPr>
            <a:r>
              <a:rPr lang="en-US"/>
              <a:t>Aan het einde van deze module kunnen leerkrachten</a:t>
            </a:r>
            <a:endParaRPr/>
          </a:p>
          <a:p>
            <a:pPr indent="0" lvl="0" marL="0" marR="0" rtl="0" algn="l">
              <a:lnSpc>
                <a:spcPct val="90000"/>
              </a:lnSpc>
              <a:spcBef>
                <a:spcPts val="1000"/>
              </a:spcBef>
              <a:spcAft>
                <a:spcPts val="0"/>
              </a:spcAft>
              <a:buSzPts val="2200"/>
              <a:buNone/>
            </a:pPr>
            <a:r>
              <a:t/>
            </a:r>
            <a:endParaRPr/>
          </a:p>
          <a:p>
            <a:pPr indent="-368300" lvl="0" marL="457200" rtl="0" algn="l">
              <a:lnSpc>
                <a:spcPct val="90000"/>
              </a:lnSpc>
              <a:spcBef>
                <a:spcPts val="1000"/>
              </a:spcBef>
              <a:spcAft>
                <a:spcPts val="0"/>
              </a:spcAft>
              <a:buSzPts val="2200"/>
              <a:buChar char="•"/>
            </a:pPr>
            <a:r>
              <a:rPr lang="en-US"/>
              <a:t>Kenmerken van genderinclusieve taken te identificeren en te implementeren die genderinclusie ondersteunen, specifiek in de bovenbouw van de basisschool informatica, en uit te leggen hoe deze kenmerken gendervooroordelen kunnen verminderen en gelijke deelname kunnen aanmoedigen.</a:t>
            </a:r>
            <a:endParaRPr/>
          </a:p>
          <a:p>
            <a:pPr indent="0" lvl="0" marL="457200" rtl="0" algn="l">
              <a:lnSpc>
                <a:spcPct val="90000"/>
              </a:lnSpc>
              <a:spcBef>
                <a:spcPts val="1000"/>
              </a:spcBef>
              <a:spcAft>
                <a:spcPts val="0"/>
              </a:spcAft>
              <a:buSzPts val="2200"/>
              <a:buNone/>
            </a:pPr>
            <a:r>
              <a:t/>
            </a:r>
            <a:endParaRPr/>
          </a:p>
          <a:p>
            <a:pPr indent="-368300" lvl="0" marL="457200" rtl="0" algn="l">
              <a:lnSpc>
                <a:spcPct val="90000"/>
              </a:lnSpc>
              <a:spcBef>
                <a:spcPts val="1000"/>
              </a:spcBef>
              <a:spcAft>
                <a:spcPts val="0"/>
              </a:spcAft>
              <a:buSzPts val="2200"/>
              <a:buChar char="•"/>
            </a:pPr>
            <a:r>
              <a:rPr lang="en-US"/>
              <a:t>Strategieën toepassen voor het bevorderen van genderinclusiviteit in de onderwijspraktijk van informatica, rekening houdend met best practices uit onderzoek en casestudy's in de klas.</a:t>
            </a:r>
            <a:endParaRPr/>
          </a:p>
          <a:p>
            <a:pPr indent="0" lvl="0" marL="0" rtl="0" algn="l">
              <a:lnSpc>
                <a:spcPct val="90000"/>
              </a:lnSpc>
              <a:spcBef>
                <a:spcPts val="1000"/>
              </a:spcBef>
              <a:spcAft>
                <a:spcPts val="0"/>
              </a:spcAft>
              <a:buSzPts val="2200"/>
              <a:buNone/>
            </a:pPr>
            <a:r>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sp>
        <p:nvSpPr>
          <p:cNvPr id="162" name="Google Shape;162;p25"/>
          <p:cNvSpPr txBox="1"/>
          <p:nvPr>
            <p:ph type="title"/>
          </p:nvPr>
        </p:nvSpPr>
        <p:spPr>
          <a:xfrm>
            <a:off x="97970" y="81642"/>
            <a:ext cx="11944351" cy="715879"/>
          </a:xfrm>
          <a:prstGeom prst="rect">
            <a:avLst/>
          </a:prstGeom>
          <a:noFill/>
          <a:ln>
            <a:noFill/>
          </a:ln>
        </p:spPr>
        <p:txBody>
          <a:bodyPr anchorCtr="0" anchor="ctr" bIns="54000" lIns="91425" spcFirstLastPara="1" rIns="54000" wrap="square" tIns="54000">
            <a:noAutofit/>
          </a:bodyPr>
          <a:lstStyle/>
          <a:p>
            <a:pPr indent="0" lvl="0" marL="0" marR="0" rtl="0" algn="l">
              <a:lnSpc>
                <a:spcPct val="90000"/>
              </a:lnSpc>
              <a:spcBef>
                <a:spcPts val="0"/>
              </a:spcBef>
              <a:spcAft>
                <a:spcPts val="0"/>
              </a:spcAft>
              <a:buClr>
                <a:schemeClr val="lt2"/>
              </a:buClr>
              <a:buSzPts val="3800"/>
              <a:buFont typeface="Calibri"/>
              <a:buNone/>
            </a:pPr>
            <a:r>
              <a:rPr b="1" lang="en-US" sz="2800">
                <a:solidFill>
                  <a:srgbClr val="FFFFFF"/>
                </a:solidFill>
              </a:rPr>
              <a:t>Inleiding &amp; lesinhoud</a:t>
            </a:r>
            <a:endParaRPr b="1" sz="2800">
              <a:solidFill>
                <a:srgbClr val="FFFFFF"/>
              </a:solidFill>
            </a:endParaRPr>
          </a:p>
        </p:txBody>
      </p:sp>
      <p:sp>
        <p:nvSpPr>
          <p:cNvPr id="163" name="Google Shape;163;p25"/>
          <p:cNvSpPr txBox="1"/>
          <p:nvPr>
            <p:ph idx="2" type="body"/>
          </p:nvPr>
        </p:nvSpPr>
        <p:spPr>
          <a:xfrm>
            <a:off x="97975" y="1061275"/>
            <a:ext cx="11944500" cy="54630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SzPts val="1800"/>
              <a:buNone/>
            </a:pPr>
            <a:r>
              <a:rPr lang="en-US">
                <a:solidFill>
                  <a:srgbClr val="1D1D1B"/>
                </a:solidFill>
              </a:rPr>
              <a:t>In deze cursus zullen cursisten</a:t>
            </a:r>
            <a:endParaRPr>
              <a:solidFill>
                <a:srgbClr val="1D1D1B"/>
              </a:solidFill>
            </a:endParaRPr>
          </a:p>
          <a:p>
            <a:pPr indent="-298450" lvl="0" marL="457200" rtl="0" algn="l">
              <a:lnSpc>
                <a:spcPct val="115000"/>
              </a:lnSpc>
              <a:spcBef>
                <a:spcPts val="1200"/>
              </a:spcBef>
              <a:spcAft>
                <a:spcPts val="0"/>
              </a:spcAft>
              <a:buClr>
                <a:srgbClr val="000000"/>
              </a:buClr>
              <a:buSzPts val="1100"/>
              <a:buChar char="●"/>
            </a:pPr>
            <a:r>
              <a:rPr lang="en-US">
                <a:solidFill>
                  <a:srgbClr val="1D1D1B"/>
                </a:solidFill>
              </a:rPr>
              <a:t>Het belang erkennen van genderinclusief lesgeven en beoordelen in informaticaonderwijs</a:t>
            </a:r>
            <a:endParaRPr>
              <a:solidFill>
                <a:srgbClr val="1D1D1B"/>
              </a:solidFill>
            </a:endParaRPr>
          </a:p>
          <a:p>
            <a:pPr indent="-298450" lvl="0" marL="457200" rtl="0" algn="l">
              <a:lnSpc>
                <a:spcPct val="115000"/>
              </a:lnSpc>
              <a:spcBef>
                <a:spcPts val="0"/>
              </a:spcBef>
              <a:spcAft>
                <a:spcPts val="0"/>
              </a:spcAft>
              <a:buClr>
                <a:srgbClr val="000000"/>
              </a:buClr>
              <a:buSzPts val="1100"/>
              <a:buChar char="●"/>
            </a:pPr>
            <a:r>
              <a:rPr lang="en-US">
                <a:solidFill>
                  <a:schemeClr val="dk1"/>
                </a:solidFill>
              </a:rPr>
              <a:t>Kritisch zelf nadenken over onbewuste gendervooroordelen</a:t>
            </a:r>
            <a:endParaRPr>
              <a:solidFill>
                <a:srgbClr val="1D1D1B"/>
              </a:solidFill>
            </a:endParaRPr>
          </a:p>
          <a:p>
            <a:pPr indent="-298450" lvl="0" marL="457200" rtl="0" algn="l">
              <a:lnSpc>
                <a:spcPct val="115000"/>
              </a:lnSpc>
              <a:spcBef>
                <a:spcPts val="0"/>
              </a:spcBef>
              <a:spcAft>
                <a:spcPts val="0"/>
              </a:spcAft>
              <a:buClr>
                <a:srgbClr val="000000"/>
              </a:buClr>
              <a:buSzPts val="1100"/>
              <a:buChar char="●"/>
            </a:pPr>
            <a:r>
              <a:rPr lang="en-US">
                <a:solidFill>
                  <a:schemeClr val="dk1"/>
                </a:solidFill>
              </a:rPr>
              <a:t>De belangrijkste terminologie begrijpen en het gebruik van genderinclusieve taal oefenen</a:t>
            </a:r>
            <a:endParaRPr>
              <a:solidFill>
                <a:srgbClr val="1D1D1B"/>
              </a:solidFill>
            </a:endParaRPr>
          </a:p>
          <a:p>
            <a:pPr indent="-298450" lvl="0" marL="457200" rtl="0" algn="l">
              <a:lnSpc>
                <a:spcPct val="115000"/>
              </a:lnSpc>
              <a:spcBef>
                <a:spcPts val="0"/>
              </a:spcBef>
              <a:spcAft>
                <a:spcPts val="0"/>
              </a:spcAft>
              <a:buClr>
                <a:srgbClr val="000000"/>
              </a:buClr>
              <a:buSzPts val="1100"/>
              <a:buChar char="●"/>
            </a:pPr>
            <a:r>
              <a:rPr lang="en-US">
                <a:solidFill>
                  <a:srgbClr val="1D1D1B"/>
                </a:solidFill>
              </a:rPr>
              <a:t>Inclusieve taal en herkenbare voorbeelden gebruiken om een uitnodigende en rechtvaardige leeromgeving te creëren</a:t>
            </a:r>
            <a:endParaRPr>
              <a:solidFill>
                <a:srgbClr val="1D1D1B"/>
              </a:solidFill>
            </a:endParaRPr>
          </a:p>
          <a:p>
            <a:pPr indent="-298450" lvl="0" marL="457200" rtl="0" algn="l">
              <a:lnSpc>
                <a:spcPct val="115000"/>
              </a:lnSpc>
              <a:spcBef>
                <a:spcPts val="0"/>
              </a:spcBef>
              <a:spcAft>
                <a:spcPts val="0"/>
              </a:spcAft>
              <a:buClr>
                <a:srgbClr val="1D1D1B"/>
              </a:buClr>
              <a:buSzPts val="1100"/>
              <a:buChar char="●"/>
            </a:pPr>
            <a:r>
              <a:rPr lang="en-US">
                <a:solidFill>
                  <a:srgbClr val="1D1D1B"/>
                </a:solidFill>
              </a:rPr>
              <a:t>Beoordelingsmethoden aanpassen om ervoor te zorgen dat ze eerlijk zijn en alle studenten ondersteunen</a:t>
            </a:r>
            <a:endParaRPr>
              <a:solidFill>
                <a:srgbClr val="1D1D1B"/>
              </a:solidFill>
            </a:endParaRPr>
          </a:p>
          <a:p>
            <a:pPr indent="-298450" lvl="0" marL="457200" rtl="0" algn="l">
              <a:lnSpc>
                <a:spcPct val="115000"/>
              </a:lnSpc>
              <a:spcBef>
                <a:spcPts val="0"/>
              </a:spcBef>
              <a:spcAft>
                <a:spcPts val="0"/>
              </a:spcAft>
              <a:buClr>
                <a:srgbClr val="1D1D1B"/>
              </a:buClr>
              <a:buSzPts val="1100"/>
              <a:buChar char="●"/>
            </a:pPr>
            <a:r>
              <a:rPr lang="en-US">
                <a:solidFill>
                  <a:srgbClr val="1D1D1B"/>
                </a:solidFill>
              </a:rPr>
              <a:t>Praktische klassikale strategieën toepassen die inclusie actief bevorderen en participatie van meisjes en genderminderheden aanmoedigen.</a:t>
            </a:r>
            <a:endParaRPr/>
          </a:p>
          <a:p>
            <a:pPr indent="0" lvl="0" marL="0" rtl="0" algn="l">
              <a:lnSpc>
                <a:spcPct val="90000"/>
              </a:lnSpc>
              <a:spcBef>
                <a:spcPts val="1200"/>
              </a:spcBef>
              <a:spcAft>
                <a:spcPts val="0"/>
              </a:spcAft>
              <a:buClr>
                <a:schemeClr val="accent4"/>
              </a:buClr>
              <a:buSzPts val="1800"/>
              <a:buNone/>
            </a:pPr>
            <a:r>
              <a:t/>
            </a:r>
            <a:endParaRPr/>
          </a:p>
          <a:p>
            <a:pPr indent="0" lvl="0" marL="0" rtl="0" algn="l">
              <a:lnSpc>
                <a:spcPct val="90000"/>
              </a:lnSpc>
              <a:spcBef>
                <a:spcPts val="0"/>
              </a:spcBef>
              <a:spcAft>
                <a:spcPts val="0"/>
              </a:spcAft>
              <a:buClr>
                <a:schemeClr val="accent4"/>
              </a:buClr>
              <a:buSzPts val="1800"/>
              <a:buNone/>
            </a:pPr>
            <a:r>
              <a:rPr lang="en-US"/>
              <a:t>Activiteiten</a:t>
            </a:r>
            <a:endParaRPr/>
          </a:p>
          <a:p>
            <a:pPr indent="0" lvl="0" marL="0" rtl="0" algn="l">
              <a:lnSpc>
                <a:spcPct val="90000"/>
              </a:lnSpc>
              <a:spcBef>
                <a:spcPts val="0"/>
              </a:spcBef>
              <a:spcAft>
                <a:spcPts val="0"/>
              </a:spcAft>
              <a:buClr>
                <a:schemeClr val="accent4"/>
              </a:buClr>
              <a:buSzPts val="1800"/>
              <a:buNone/>
            </a:pPr>
            <a:r>
              <a:t/>
            </a:r>
            <a:endParaRPr/>
          </a:p>
          <a:p>
            <a:pPr indent="-342900" lvl="0" marL="800100" rtl="0" algn="l">
              <a:lnSpc>
                <a:spcPct val="90000"/>
              </a:lnSpc>
              <a:spcBef>
                <a:spcPts val="0"/>
              </a:spcBef>
              <a:spcAft>
                <a:spcPts val="0"/>
              </a:spcAft>
              <a:buClr>
                <a:schemeClr val="accent4"/>
              </a:buClr>
              <a:buSzPts val="1800"/>
              <a:buFont typeface="Arial"/>
              <a:buAutoNum type="arabicPeriod"/>
            </a:pPr>
            <a:r>
              <a:rPr lang="en-US"/>
              <a:t>Onderzoek naar gendervooroordelen in informatica</a:t>
            </a:r>
            <a:endParaRPr/>
          </a:p>
          <a:p>
            <a:pPr indent="-342900" lvl="0" marL="800100" rtl="0" algn="l">
              <a:lnSpc>
                <a:spcPct val="90000"/>
              </a:lnSpc>
              <a:spcBef>
                <a:spcPts val="0"/>
              </a:spcBef>
              <a:spcAft>
                <a:spcPts val="0"/>
              </a:spcAft>
              <a:buClr>
                <a:schemeClr val="accent4"/>
              </a:buClr>
              <a:buSzPts val="1800"/>
              <a:buFont typeface="Arial"/>
              <a:buAutoNum type="arabicPeriod"/>
            </a:pPr>
            <a:r>
              <a:rPr lang="en-US"/>
              <a:t>Genderinclusief taalgebruik in informaticalessen</a:t>
            </a:r>
            <a:endParaRPr/>
          </a:p>
          <a:p>
            <a:pPr indent="-342900" lvl="0" marL="800100" rtl="0" algn="l">
              <a:lnSpc>
                <a:spcPct val="90000"/>
              </a:lnSpc>
              <a:spcBef>
                <a:spcPts val="0"/>
              </a:spcBef>
              <a:spcAft>
                <a:spcPts val="0"/>
              </a:spcAft>
              <a:buClr>
                <a:schemeClr val="accent4"/>
              </a:buClr>
              <a:buSzPts val="1800"/>
              <a:buFont typeface="Arial"/>
              <a:buAutoNum type="arabicPeriod"/>
            </a:pPr>
            <a:r>
              <a:rPr lang="en-US"/>
              <a:t>Genderinclusieve onderwijsstrategieën</a:t>
            </a:r>
            <a:endParaRPr/>
          </a:p>
          <a:p>
            <a:pPr indent="-342900" lvl="0" marL="800100" rtl="0" algn="l">
              <a:lnSpc>
                <a:spcPct val="90000"/>
              </a:lnSpc>
              <a:spcBef>
                <a:spcPts val="0"/>
              </a:spcBef>
              <a:spcAft>
                <a:spcPts val="0"/>
              </a:spcAft>
              <a:buClr>
                <a:schemeClr val="accent4"/>
              </a:buClr>
              <a:buSzPts val="1800"/>
              <a:buFont typeface="Arial"/>
              <a:buAutoNum type="arabicPeriod"/>
            </a:pPr>
            <a:r>
              <a:rPr lang="en-US"/>
              <a:t>Een inclusieve klasomgeving creëren</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7" name="Shape 167"/>
        <p:cNvGrpSpPr/>
        <p:nvPr/>
      </p:nvGrpSpPr>
      <p:grpSpPr>
        <a:xfrm>
          <a:off x="0" y="0"/>
          <a:ext cx="0" cy="0"/>
          <a:chOff x="0" y="0"/>
          <a:chExt cx="0" cy="0"/>
        </a:xfrm>
      </p:grpSpPr>
      <p:sp>
        <p:nvSpPr>
          <p:cNvPr id="168" name="Google Shape;168;g349a1326777_0_21"/>
          <p:cNvSpPr txBox="1"/>
          <p:nvPr>
            <p:ph type="title"/>
          </p:nvPr>
        </p:nvSpPr>
        <p:spPr>
          <a:xfrm>
            <a:off x="97970" y="81642"/>
            <a:ext cx="11944500" cy="715800"/>
          </a:xfrm>
          <a:prstGeom prst="rect">
            <a:avLst/>
          </a:prstGeom>
          <a:noFill/>
          <a:ln>
            <a:noFill/>
          </a:ln>
        </p:spPr>
        <p:txBody>
          <a:bodyPr anchorCtr="0" anchor="ctr" bIns="54000" lIns="91425" spcFirstLastPara="1" rIns="54000" wrap="square" tIns="54000">
            <a:noAutofit/>
          </a:bodyPr>
          <a:lstStyle/>
          <a:p>
            <a:pPr indent="0" lvl="0" marL="0" marR="0" rtl="0" algn="l">
              <a:lnSpc>
                <a:spcPct val="90000"/>
              </a:lnSpc>
              <a:spcBef>
                <a:spcPts val="0"/>
              </a:spcBef>
              <a:spcAft>
                <a:spcPts val="0"/>
              </a:spcAft>
              <a:buClr>
                <a:schemeClr val="lt2"/>
              </a:buClr>
              <a:buSzPts val="3800"/>
              <a:buFont typeface="Calibri"/>
              <a:buNone/>
            </a:pPr>
            <a:r>
              <a:rPr b="1" lang="en-US" sz="2800">
                <a:solidFill>
                  <a:srgbClr val="FFFFFF"/>
                </a:solidFill>
              </a:rPr>
              <a:t>Basisregels voor discussie</a:t>
            </a:r>
            <a:endParaRPr b="1" sz="2800">
              <a:solidFill>
                <a:srgbClr val="FFFFFF"/>
              </a:solidFill>
            </a:endParaRPr>
          </a:p>
        </p:txBody>
      </p:sp>
      <p:pic>
        <p:nvPicPr>
          <p:cNvPr id="169" name="Google Shape;169;g349a1326777_0_21"/>
          <p:cNvPicPr preferRelativeResize="0"/>
          <p:nvPr/>
        </p:nvPicPr>
        <p:blipFill rotWithShape="1">
          <a:blip r:embed="rId3">
            <a:alphaModFix/>
          </a:blip>
          <a:srcRect b="0" l="0" r="0" t="0"/>
          <a:stretch/>
        </p:blipFill>
        <p:spPr>
          <a:xfrm>
            <a:off x="2509048" y="1419237"/>
            <a:ext cx="7122350" cy="4747074"/>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3" name="Shape 173"/>
        <p:cNvGrpSpPr/>
        <p:nvPr/>
      </p:nvGrpSpPr>
      <p:grpSpPr>
        <a:xfrm>
          <a:off x="0" y="0"/>
          <a:ext cx="0" cy="0"/>
          <a:chOff x="0" y="0"/>
          <a:chExt cx="0" cy="0"/>
        </a:xfrm>
      </p:grpSpPr>
      <p:sp>
        <p:nvSpPr>
          <p:cNvPr id="174" name="Google Shape;174;p26"/>
          <p:cNvSpPr txBox="1"/>
          <p:nvPr>
            <p:ph type="title"/>
          </p:nvPr>
        </p:nvSpPr>
        <p:spPr>
          <a:xfrm>
            <a:off x="97970" y="81642"/>
            <a:ext cx="11944351" cy="715879"/>
          </a:xfrm>
          <a:prstGeom prst="rect">
            <a:avLst/>
          </a:prstGeom>
          <a:noFill/>
          <a:ln>
            <a:noFill/>
          </a:ln>
        </p:spPr>
        <p:txBody>
          <a:bodyPr anchorCtr="0" anchor="ctr" bIns="54000" lIns="91425"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b="1" lang="en-US" sz="2800">
                <a:solidFill>
                  <a:srgbClr val="FFFFFF"/>
                </a:solidFill>
              </a:rPr>
              <a:t>Opwarmen: gender en informatica</a:t>
            </a:r>
            <a:endParaRPr>
              <a:solidFill>
                <a:srgbClr val="FFFFFF"/>
              </a:solidFill>
            </a:endParaRPr>
          </a:p>
        </p:txBody>
      </p:sp>
      <p:sp>
        <p:nvSpPr>
          <p:cNvPr id="175" name="Google Shape;175;p26"/>
          <p:cNvSpPr txBox="1"/>
          <p:nvPr>
            <p:ph idx="2" type="body"/>
          </p:nvPr>
        </p:nvSpPr>
        <p:spPr>
          <a:xfrm>
            <a:off x="97975" y="1891300"/>
            <a:ext cx="11695800" cy="4885200"/>
          </a:xfrm>
          <a:prstGeom prst="rect">
            <a:avLst/>
          </a:prstGeom>
          <a:noFill/>
          <a:ln>
            <a:noFill/>
          </a:ln>
        </p:spPr>
        <p:txBody>
          <a:bodyPr anchorCtr="0" anchor="t" bIns="45700" lIns="91425" spcFirstLastPara="1" rIns="91425" wrap="square" tIns="45700">
            <a:noAutofit/>
          </a:bodyPr>
          <a:lstStyle/>
          <a:p>
            <a:pPr indent="-387350" lvl="0" marL="457200" rtl="0" algn="l">
              <a:lnSpc>
                <a:spcPct val="90000"/>
              </a:lnSpc>
              <a:spcBef>
                <a:spcPts val="0"/>
              </a:spcBef>
              <a:spcAft>
                <a:spcPts val="0"/>
              </a:spcAft>
              <a:buSzPts val="2500"/>
              <a:buChar char="●"/>
            </a:pPr>
            <a:r>
              <a:rPr lang="en-US" sz="2500"/>
              <a:t>Is genderintegratie in informatica een probleem op jouw school?</a:t>
            </a:r>
            <a:br>
              <a:rPr lang="en-US" sz="2500"/>
            </a:br>
            <a:endParaRPr sz="2500"/>
          </a:p>
          <a:p>
            <a:pPr indent="-387350" lvl="0" marL="457200" rtl="0" algn="l">
              <a:lnSpc>
                <a:spcPct val="90000"/>
              </a:lnSpc>
              <a:spcBef>
                <a:spcPts val="0"/>
              </a:spcBef>
              <a:spcAft>
                <a:spcPts val="0"/>
              </a:spcAft>
              <a:buSzPts val="2500"/>
              <a:buChar char="●"/>
            </a:pPr>
            <a:r>
              <a:rPr lang="en-US" sz="2500"/>
              <a:t>Is het uw ervaring dat meer jongens dan meisjes en genderminderheden informatica naar een hoger niveau tillen? Waarom?</a:t>
            </a:r>
            <a:br>
              <a:rPr lang="en-US" sz="2500"/>
            </a:br>
            <a:endParaRPr sz="2500"/>
          </a:p>
          <a:p>
            <a:pPr indent="-387350" lvl="0" marL="457200" rtl="0" algn="l">
              <a:lnSpc>
                <a:spcPct val="90000"/>
              </a:lnSpc>
              <a:spcBef>
                <a:spcPts val="0"/>
              </a:spcBef>
              <a:spcAft>
                <a:spcPts val="0"/>
              </a:spcAft>
              <a:buSzPts val="2500"/>
              <a:buChar char="●"/>
            </a:pPr>
            <a:r>
              <a:rPr lang="en-US" sz="2500"/>
              <a:t>Denkt u dat gendervertegenwoordiging in informatica een belangrijke kwestie is?</a:t>
            </a:r>
            <a:endParaRPr sz="2500"/>
          </a:p>
        </p:txBody>
      </p:sp>
      <p:sp>
        <p:nvSpPr>
          <p:cNvPr id="176" name="Google Shape;176;p26"/>
          <p:cNvSpPr txBox="1"/>
          <p:nvPr>
            <p:ph idx="1" type="body"/>
          </p:nvPr>
        </p:nvSpPr>
        <p:spPr>
          <a:xfrm>
            <a:off x="97970" y="854672"/>
            <a:ext cx="11944351" cy="550862"/>
          </a:xfrm>
          <a:prstGeom prst="rect">
            <a:avLst/>
          </a:prstGeom>
          <a:noFill/>
          <a:ln>
            <a:noFill/>
          </a:ln>
        </p:spPr>
        <p:txBody>
          <a:bodyPr anchorCtr="0" anchor="ctr" bIns="45700" lIns="91425" spcFirstLastPara="1" rIns="91425" wrap="square" tIns="45700">
            <a:noAutofit/>
          </a:bodyPr>
          <a:lstStyle/>
          <a:p>
            <a:pPr indent="-228600" lvl="0" marL="457200" marR="0" rtl="0" algn="just">
              <a:lnSpc>
                <a:spcPct val="90000"/>
              </a:lnSpc>
              <a:spcBef>
                <a:spcPts val="1000"/>
              </a:spcBef>
              <a:spcAft>
                <a:spcPts val="0"/>
              </a:spcAft>
              <a:buClr>
                <a:schemeClr val="accent1"/>
              </a:buClr>
              <a:buSzPts val="2400"/>
              <a:buFont typeface="Arial"/>
              <a:buNone/>
            </a:pPr>
            <a:r>
              <a:rPr lang="en-US"/>
              <a:t>Activiteit 1: peiling en discussie</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0" name="Shape 180"/>
        <p:cNvGrpSpPr/>
        <p:nvPr/>
      </p:nvGrpSpPr>
      <p:grpSpPr>
        <a:xfrm>
          <a:off x="0" y="0"/>
          <a:ext cx="0" cy="0"/>
          <a:chOff x="0" y="0"/>
          <a:chExt cx="0" cy="0"/>
        </a:xfrm>
      </p:grpSpPr>
      <p:sp>
        <p:nvSpPr>
          <p:cNvPr id="181" name="Google Shape;181;g345e120be2b_0_20"/>
          <p:cNvSpPr txBox="1"/>
          <p:nvPr>
            <p:ph type="title"/>
          </p:nvPr>
        </p:nvSpPr>
        <p:spPr>
          <a:xfrm>
            <a:off x="97970" y="81642"/>
            <a:ext cx="11944500" cy="715800"/>
          </a:xfrm>
          <a:prstGeom prst="rect">
            <a:avLst/>
          </a:prstGeom>
          <a:noFill/>
          <a:ln>
            <a:noFill/>
          </a:ln>
        </p:spPr>
        <p:txBody>
          <a:bodyPr anchorCtr="0" anchor="ctr" bIns="54000" lIns="91425"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b="1" lang="en-US" sz="2800">
                <a:solidFill>
                  <a:srgbClr val="FFFFFF"/>
                </a:solidFill>
              </a:rPr>
              <a:t>Genderongelijkheid in informatica- en bèta/technisch onderwijs</a:t>
            </a:r>
            <a:endParaRPr>
              <a:solidFill>
                <a:srgbClr val="FFFFFF"/>
              </a:solidFill>
            </a:endParaRPr>
          </a:p>
        </p:txBody>
      </p:sp>
      <p:sp>
        <p:nvSpPr>
          <p:cNvPr id="182" name="Google Shape;182;g345e120be2b_0_20"/>
          <p:cNvSpPr txBox="1"/>
          <p:nvPr>
            <p:ph idx="2" type="body"/>
          </p:nvPr>
        </p:nvSpPr>
        <p:spPr>
          <a:xfrm>
            <a:off x="433375" y="1415975"/>
            <a:ext cx="5330400" cy="4885200"/>
          </a:xfrm>
          <a:prstGeom prst="rect">
            <a:avLst/>
          </a:prstGeom>
          <a:noFill/>
          <a:ln>
            <a:noFill/>
          </a:ln>
        </p:spPr>
        <p:txBody>
          <a:bodyPr anchorCtr="0" anchor="t" bIns="45700" lIns="91425" spcFirstLastPara="1" rIns="91425" wrap="square" tIns="45700">
            <a:noAutofit/>
          </a:bodyPr>
          <a:lstStyle/>
          <a:p>
            <a:pPr indent="-342900" lvl="0" marL="457200" rtl="0" algn="l">
              <a:lnSpc>
                <a:spcPct val="107916"/>
              </a:lnSpc>
              <a:spcBef>
                <a:spcPts val="0"/>
              </a:spcBef>
              <a:spcAft>
                <a:spcPts val="0"/>
              </a:spcAft>
              <a:buClr>
                <a:srgbClr val="151515"/>
              </a:buClr>
              <a:buSzPts val="1800"/>
              <a:buFont typeface="Calibri"/>
              <a:buChar char="●"/>
            </a:pPr>
            <a:r>
              <a:rPr lang="en-US">
                <a:solidFill>
                  <a:srgbClr val="151515"/>
                </a:solidFill>
              </a:rPr>
              <a:t>Slechts 1 op de 3 afgestudeerden in bèta/techniek </a:t>
            </a:r>
            <a:r>
              <a:rPr lang="en-US">
                <a:solidFill>
                  <a:srgbClr val="1D1D1B"/>
                </a:solidFill>
              </a:rPr>
              <a:t>(</a:t>
            </a:r>
            <a:r>
              <a:rPr lang="en-US" u="sng">
                <a:solidFill>
                  <a:srgbClr val="2ED16F"/>
                </a:solidFill>
                <a:hlinkClick r:id="rId3">
                  <a:extLst>
                    <a:ext uri="{A12FA001-AC4F-418D-AE19-62706E023703}">
                      <ahyp:hlinkClr val="tx"/>
                    </a:ext>
                  </a:extLst>
                </a:hlinkClick>
              </a:rPr>
              <a:t>Eurostat, 2022</a:t>
            </a:r>
            <a:r>
              <a:rPr lang="en-US">
                <a:solidFill>
                  <a:srgbClr val="1D1D1B"/>
                </a:solidFill>
              </a:rPr>
              <a:t>) </a:t>
            </a:r>
            <a:r>
              <a:rPr lang="en-US">
                <a:solidFill>
                  <a:srgbClr val="151515"/>
                </a:solidFill>
              </a:rPr>
              <a:t>en 1 op de 5 IT-specialisten (</a:t>
            </a:r>
            <a:r>
              <a:rPr lang="en-US" u="sng">
                <a:solidFill>
                  <a:srgbClr val="2ED16F"/>
                </a:solidFill>
                <a:hlinkClick r:id="rId4">
                  <a:extLst>
                    <a:ext uri="{A12FA001-AC4F-418D-AE19-62706E023703}">
                      <ahyp:hlinkClr val="tx"/>
                    </a:ext>
                  </a:extLst>
                </a:hlinkClick>
              </a:rPr>
              <a:t>Digital Decade Progress Report, 2024</a:t>
            </a:r>
            <a:r>
              <a:rPr lang="en-US">
                <a:solidFill>
                  <a:srgbClr val="1D1D1B"/>
                </a:solidFill>
              </a:rPr>
              <a:t>) </a:t>
            </a:r>
            <a:r>
              <a:rPr lang="en-US">
                <a:solidFill>
                  <a:srgbClr val="151515"/>
                </a:solidFill>
              </a:rPr>
              <a:t>zijn vrouwen.</a:t>
            </a:r>
            <a:br>
              <a:rPr lang="en-US">
                <a:solidFill>
                  <a:srgbClr val="151515"/>
                </a:solidFill>
                <a:highlight>
                  <a:srgbClr val="FFFFFF"/>
                </a:highlight>
              </a:rPr>
            </a:br>
            <a:endParaRPr>
              <a:solidFill>
                <a:srgbClr val="151515"/>
              </a:solidFill>
              <a:highlight>
                <a:srgbClr val="FFFFFF"/>
              </a:highlight>
            </a:endParaRPr>
          </a:p>
          <a:p>
            <a:pPr indent="-342900" lvl="0" marL="457200" rtl="0" algn="l">
              <a:lnSpc>
                <a:spcPct val="90000"/>
              </a:lnSpc>
              <a:spcBef>
                <a:spcPts val="0"/>
              </a:spcBef>
              <a:spcAft>
                <a:spcPts val="0"/>
              </a:spcAft>
              <a:buClr>
                <a:srgbClr val="151515"/>
              </a:buClr>
              <a:buSzPts val="1800"/>
              <a:buFont typeface="Calibri"/>
              <a:buChar char="●"/>
            </a:pPr>
            <a:r>
              <a:rPr lang="en-US">
                <a:solidFill>
                  <a:srgbClr val="151515"/>
                </a:solidFill>
                <a:highlight>
                  <a:srgbClr val="FFFFFF"/>
                </a:highlight>
              </a:rPr>
              <a:t>Vooral meisjes en niet-binaire studenten hebben weinig belangstelling voor informatica en informatica (</a:t>
            </a:r>
            <a:r>
              <a:rPr lang="en-US" u="sng">
                <a:solidFill>
                  <a:schemeClr val="hlink"/>
                </a:solidFill>
                <a:highlight>
                  <a:srgbClr val="FFFFFF"/>
                </a:highlight>
                <a:hlinkClick r:id="rId5"/>
              </a:rPr>
              <a:t>Ren, 2022)</a:t>
            </a:r>
            <a:r>
              <a:rPr lang="en-US">
                <a:solidFill>
                  <a:srgbClr val="151515"/>
                </a:solidFill>
                <a:highlight>
                  <a:srgbClr val="FFFFFF"/>
                </a:highlight>
              </a:rPr>
              <a:t>.</a:t>
            </a:r>
            <a:br>
              <a:rPr lang="en-US">
                <a:solidFill>
                  <a:srgbClr val="151515"/>
                </a:solidFill>
                <a:highlight>
                  <a:srgbClr val="FFFFFF"/>
                </a:highlight>
              </a:rPr>
            </a:br>
            <a:endParaRPr>
              <a:solidFill>
                <a:srgbClr val="151515"/>
              </a:solidFill>
              <a:highlight>
                <a:srgbClr val="FFFFFF"/>
              </a:highlight>
            </a:endParaRPr>
          </a:p>
          <a:p>
            <a:pPr indent="-342900" lvl="0" marL="457200" rtl="0" algn="l">
              <a:lnSpc>
                <a:spcPct val="90000"/>
              </a:lnSpc>
              <a:spcBef>
                <a:spcPts val="0"/>
              </a:spcBef>
              <a:spcAft>
                <a:spcPts val="0"/>
              </a:spcAft>
              <a:buClr>
                <a:srgbClr val="151515"/>
              </a:buClr>
              <a:buSzPts val="1800"/>
              <a:buFont typeface="Calibri"/>
              <a:buChar char="●"/>
            </a:pPr>
            <a:r>
              <a:rPr lang="en-US">
                <a:solidFill>
                  <a:srgbClr val="151515"/>
                </a:solidFill>
                <a:highlight>
                  <a:srgbClr val="FFFFFF"/>
                </a:highlight>
              </a:rPr>
              <a:t>Op jongere leeftijd doen meisjes het vaak beter dan jongens in informatica. Naarmate ze ouder worden, hebben meisjes echter de neiging hun belangstelling voor bèta/technische vakken te verliezen </a:t>
            </a:r>
            <a:r>
              <a:rPr lang="en-US">
                <a:solidFill>
                  <a:srgbClr val="1D1D1B"/>
                </a:solidFill>
              </a:rPr>
              <a:t>(</a:t>
            </a:r>
            <a:r>
              <a:rPr lang="en-US" u="sng">
                <a:solidFill>
                  <a:srgbClr val="2ED16F"/>
                </a:solidFill>
                <a:hlinkClick r:id="rId6">
                  <a:extLst>
                    <a:ext uri="{A12FA001-AC4F-418D-AE19-62706E023703}">
                      <ahyp:hlinkClr val="tx"/>
                    </a:ext>
                  </a:extLst>
                </a:hlinkClick>
              </a:rPr>
              <a:t>SheFigures, 2021</a:t>
            </a:r>
            <a:r>
              <a:rPr lang="en-US">
                <a:solidFill>
                  <a:srgbClr val="1D1D1B"/>
                </a:solidFill>
              </a:rPr>
              <a:t>)</a:t>
            </a:r>
            <a:r>
              <a:rPr lang="en-US">
                <a:solidFill>
                  <a:srgbClr val="151515"/>
                </a:solidFill>
                <a:highlight>
                  <a:srgbClr val="FFFFFF"/>
                </a:highlight>
              </a:rPr>
              <a:t>.</a:t>
            </a:r>
            <a:br>
              <a:rPr lang="en-US">
                <a:solidFill>
                  <a:srgbClr val="151515"/>
                </a:solidFill>
                <a:highlight>
                  <a:srgbClr val="FFFFFF"/>
                </a:highlight>
              </a:rPr>
            </a:br>
            <a:endParaRPr>
              <a:solidFill>
                <a:srgbClr val="151515"/>
              </a:solidFill>
              <a:highlight>
                <a:srgbClr val="FFFFFF"/>
              </a:highlight>
            </a:endParaRPr>
          </a:p>
          <a:p>
            <a:pPr indent="-342900" lvl="0" marL="457200" rtl="0" algn="l">
              <a:lnSpc>
                <a:spcPct val="90000"/>
              </a:lnSpc>
              <a:spcBef>
                <a:spcPts val="0"/>
              </a:spcBef>
              <a:spcAft>
                <a:spcPts val="0"/>
              </a:spcAft>
              <a:buClr>
                <a:srgbClr val="151515"/>
              </a:buClr>
              <a:buSzPts val="1800"/>
              <a:buFont typeface="Calibri"/>
              <a:buChar char="●"/>
            </a:pPr>
            <a:r>
              <a:rPr lang="en-US">
                <a:solidFill>
                  <a:srgbClr val="151515"/>
                </a:solidFill>
                <a:highlight>
                  <a:srgbClr val="FFFFFF"/>
                </a:highlight>
              </a:rPr>
              <a:t>Het begin van de middelbare school (11-12 jaar) is een kritieke periode waarin de belangstelling van meisjes voor informatica afneemt (</a:t>
            </a:r>
            <a:r>
              <a:rPr lang="en-US" u="sng">
                <a:solidFill>
                  <a:schemeClr val="hlink"/>
                </a:solidFill>
                <a:highlight>
                  <a:srgbClr val="FFFFFF"/>
                </a:highlight>
                <a:hlinkClick r:id="rId7"/>
              </a:rPr>
              <a:t>De Wit et al., 2023</a:t>
            </a:r>
            <a:r>
              <a:rPr lang="en-US">
                <a:solidFill>
                  <a:srgbClr val="151515"/>
                </a:solidFill>
                <a:highlight>
                  <a:srgbClr val="FFFFFF"/>
                </a:highlight>
              </a:rPr>
              <a:t>; </a:t>
            </a:r>
            <a:r>
              <a:rPr lang="en-US" u="sng">
                <a:solidFill>
                  <a:schemeClr val="hlink"/>
                </a:solidFill>
                <a:highlight>
                  <a:srgbClr val="FFFFFF"/>
                </a:highlight>
                <a:hlinkClick r:id="rId8"/>
              </a:rPr>
              <a:t>Happe et al., 2021</a:t>
            </a:r>
            <a:r>
              <a:rPr lang="en-US">
                <a:solidFill>
                  <a:srgbClr val="151515"/>
                </a:solidFill>
                <a:highlight>
                  <a:srgbClr val="FFFFFF"/>
                </a:highlight>
              </a:rPr>
              <a:t>).</a:t>
            </a:r>
            <a:endParaRPr>
              <a:solidFill>
                <a:srgbClr val="151515"/>
              </a:solidFill>
              <a:highlight>
                <a:srgbClr val="FFFFFF"/>
              </a:highlight>
            </a:endParaRPr>
          </a:p>
        </p:txBody>
      </p:sp>
      <p:pic>
        <p:nvPicPr>
          <p:cNvPr id="183" name="Google Shape;183;g345e120be2b_0_20" title="10287296.jpg"/>
          <p:cNvPicPr preferRelativeResize="0"/>
          <p:nvPr/>
        </p:nvPicPr>
        <p:blipFill rotWithShape="1">
          <a:blip r:embed="rId9">
            <a:alphaModFix/>
          </a:blip>
          <a:srcRect b="0" l="0" r="0" t="0"/>
          <a:stretch/>
        </p:blipFill>
        <p:spPr>
          <a:xfrm>
            <a:off x="6363075" y="1144975"/>
            <a:ext cx="5427175" cy="5427175"/>
          </a:xfrm>
          <a:prstGeom prst="rect">
            <a:avLst/>
          </a:prstGeom>
          <a:noFill/>
          <a:ln>
            <a:noFill/>
          </a:ln>
        </p:spPr>
      </p:pic>
      <p:sp>
        <p:nvSpPr>
          <p:cNvPr id="184" name="Google Shape;184;g345e120be2b_0_20"/>
          <p:cNvSpPr/>
          <p:nvPr/>
        </p:nvSpPr>
        <p:spPr>
          <a:xfrm>
            <a:off x="7169625" y="1232200"/>
            <a:ext cx="3632400" cy="870600"/>
          </a:xfrm>
          <a:prstGeom prst="rect">
            <a:avLst/>
          </a:prstGeom>
          <a:solidFill>
            <a:srgbClr val="C1E5E3"/>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8" name="Shape 188"/>
        <p:cNvGrpSpPr/>
        <p:nvPr/>
      </p:nvGrpSpPr>
      <p:grpSpPr>
        <a:xfrm>
          <a:off x="0" y="0"/>
          <a:ext cx="0" cy="0"/>
          <a:chOff x="0" y="0"/>
          <a:chExt cx="0" cy="0"/>
        </a:xfrm>
      </p:grpSpPr>
      <p:sp>
        <p:nvSpPr>
          <p:cNvPr id="189" name="Google Shape;189;g34baa110314_1_9"/>
          <p:cNvSpPr txBox="1"/>
          <p:nvPr>
            <p:ph type="title"/>
          </p:nvPr>
        </p:nvSpPr>
        <p:spPr>
          <a:xfrm>
            <a:off x="97970" y="81642"/>
            <a:ext cx="11944500" cy="715800"/>
          </a:xfrm>
          <a:prstGeom prst="rect">
            <a:avLst/>
          </a:prstGeom>
          <a:noFill/>
          <a:ln>
            <a:noFill/>
          </a:ln>
        </p:spPr>
        <p:txBody>
          <a:bodyPr anchorCtr="0" anchor="ctr" bIns="54000" lIns="91425"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b="1" lang="en-US" sz="2800">
                <a:solidFill>
                  <a:srgbClr val="FFFFFF"/>
                </a:solidFill>
              </a:rPr>
              <a:t>Terminologie definiëren: een genderglossarium</a:t>
            </a:r>
            <a:endParaRPr>
              <a:solidFill>
                <a:srgbClr val="FFFFFF"/>
              </a:solidFill>
            </a:endParaRPr>
          </a:p>
        </p:txBody>
      </p:sp>
      <p:sp>
        <p:nvSpPr>
          <p:cNvPr id="190" name="Google Shape;190;g34baa110314_1_9"/>
          <p:cNvSpPr txBox="1"/>
          <p:nvPr/>
        </p:nvSpPr>
        <p:spPr>
          <a:xfrm>
            <a:off x="4436438" y="3444838"/>
            <a:ext cx="3198900" cy="800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4000"/>
              <a:buFont typeface="Arial"/>
              <a:buNone/>
            </a:pPr>
            <a:r>
              <a:rPr b="1" i="0" lang="en-US" sz="4000" u="none" cap="none" strike="noStrike">
                <a:solidFill>
                  <a:srgbClr val="000000"/>
                </a:solidFill>
                <a:latin typeface="Calibri"/>
                <a:ea typeface="Calibri"/>
                <a:cs typeface="Calibri"/>
                <a:sym typeface="Calibri"/>
              </a:rPr>
              <a:t>gendervooroordeel</a:t>
            </a:r>
            <a:endParaRPr b="1" i="0" sz="4000" u="none" cap="none" strike="noStrike">
              <a:solidFill>
                <a:srgbClr val="000000"/>
              </a:solidFill>
              <a:latin typeface="Calibri"/>
              <a:ea typeface="Calibri"/>
              <a:cs typeface="Calibri"/>
              <a:sym typeface="Calibri"/>
            </a:endParaRPr>
          </a:p>
        </p:txBody>
      </p:sp>
      <p:sp>
        <p:nvSpPr>
          <p:cNvPr id="191" name="Google Shape;191;g34baa110314_1_9"/>
          <p:cNvSpPr txBox="1"/>
          <p:nvPr/>
        </p:nvSpPr>
        <p:spPr>
          <a:xfrm>
            <a:off x="6787038" y="4443350"/>
            <a:ext cx="3443400" cy="723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500"/>
              <a:buFont typeface="Arial"/>
              <a:buNone/>
            </a:pPr>
            <a:r>
              <a:rPr b="1" i="0" lang="en-US" sz="3500" u="none" cap="none" strike="noStrike">
                <a:solidFill>
                  <a:srgbClr val="000000"/>
                </a:solidFill>
                <a:latin typeface="Calibri"/>
                <a:ea typeface="Calibri"/>
                <a:cs typeface="Calibri"/>
                <a:sym typeface="Calibri"/>
              </a:rPr>
              <a:t>intersectionaliteit</a:t>
            </a:r>
            <a:endParaRPr b="1" i="0" sz="3500" u="none" cap="none" strike="noStrike">
              <a:solidFill>
                <a:srgbClr val="000000"/>
              </a:solidFill>
              <a:latin typeface="Calibri"/>
              <a:ea typeface="Calibri"/>
              <a:cs typeface="Calibri"/>
              <a:sym typeface="Calibri"/>
            </a:endParaRPr>
          </a:p>
        </p:txBody>
      </p:sp>
      <p:sp>
        <p:nvSpPr>
          <p:cNvPr id="192" name="Google Shape;192;g34baa110314_1_9"/>
          <p:cNvSpPr txBox="1"/>
          <p:nvPr/>
        </p:nvSpPr>
        <p:spPr>
          <a:xfrm>
            <a:off x="5977588" y="1612475"/>
            <a:ext cx="3713700" cy="569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500"/>
              <a:buFont typeface="Arial"/>
              <a:buNone/>
            </a:pPr>
            <a:r>
              <a:rPr b="1" i="0" lang="en-US" sz="2500" u="none" cap="none" strike="noStrike">
                <a:solidFill>
                  <a:srgbClr val="000000"/>
                </a:solidFill>
                <a:latin typeface="Calibri"/>
                <a:ea typeface="Calibri"/>
                <a:cs typeface="Calibri"/>
                <a:sym typeface="Calibri"/>
              </a:rPr>
              <a:t>genderdiscriminatie</a:t>
            </a:r>
            <a:endParaRPr b="1" i="0" sz="2500" u="none" cap="none" strike="noStrike">
              <a:solidFill>
                <a:srgbClr val="000000"/>
              </a:solidFill>
              <a:latin typeface="Calibri"/>
              <a:ea typeface="Calibri"/>
              <a:cs typeface="Calibri"/>
              <a:sym typeface="Calibri"/>
            </a:endParaRPr>
          </a:p>
        </p:txBody>
      </p:sp>
      <p:sp>
        <p:nvSpPr>
          <p:cNvPr id="193" name="Google Shape;193;g34baa110314_1_9"/>
          <p:cNvSpPr txBox="1"/>
          <p:nvPr/>
        </p:nvSpPr>
        <p:spPr>
          <a:xfrm>
            <a:off x="3597563" y="4592025"/>
            <a:ext cx="2811000" cy="569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500"/>
              <a:buFont typeface="Arial"/>
              <a:buNone/>
            </a:pPr>
            <a:r>
              <a:rPr b="1" i="0" lang="en-US" sz="2500" u="none" cap="none" strike="noStrike">
                <a:solidFill>
                  <a:srgbClr val="000000"/>
                </a:solidFill>
                <a:latin typeface="Calibri"/>
                <a:ea typeface="Calibri"/>
                <a:cs typeface="Calibri"/>
                <a:sym typeface="Calibri"/>
              </a:rPr>
              <a:t>seksisme</a:t>
            </a:r>
            <a:endParaRPr b="1" i="0" sz="2500" u="none" cap="none" strike="noStrike">
              <a:solidFill>
                <a:srgbClr val="000000"/>
              </a:solidFill>
              <a:latin typeface="Calibri"/>
              <a:ea typeface="Calibri"/>
              <a:cs typeface="Calibri"/>
              <a:sym typeface="Calibri"/>
            </a:endParaRPr>
          </a:p>
        </p:txBody>
      </p:sp>
      <p:sp>
        <p:nvSpPr>
          <p:cNvPr id="194" name="Google Shape;194;g34baa110314_1_9"/>
          <p:cNvSpPr txBox="1"/>
          <p:nvPr/>
        </p:nvSpPr>
        <p:spPr>
          <a:xfrm>
            <a:off x="1158688" y="2705550"/>
            <a:ext cx="3198900" cy="661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100"/>
              <a:buFont typeface="Arial"/>
              <a:buNone/>
            </a:pPr>
            <a:r>
              <a:rPr b="1" i="0" lang="en-US" sz="3100" u="none" cap="none" strike="noStrike">
                <a:solidFill>
                  <a:srgbClr val="000000"/>
                </a:solidFill>
                <a:latin typeface="Calibri"/>
                <a:ea typeface="Calibri"/>
                <a:cs typeface="Calibri"/>
                <a:sym typeface="Calibri"/>
              </a:rPr>
              <a:t>genderintegratie</a:t>
            </a:r>
            <a:endParaRPr b="1" i="0" sz="3100" u="none" cap="none" strike="noStrike">
              <a:solidFill>
                <a:srgbClr val="000000"/>
              </a:solidFill>
              <a:latin typeface="Calibri"/>
              <a:ea typeface="Calibri"/>
              <a:cs typeface="Calibri"/>
              <a:sym typeface="Calibri"/>
            </a:endParaRPr>
          </a:p>
        </p:txBody>
      </p:sp>
      <p:sp>
        <p:nvSpPr>
          <p:cNvPr id="195" name="Google Shape;195;g34baa110314_1_9"/>
          <p:cNvSpPr txBox="1"/>
          <p:nvPr/>
        </p:nvSpPr>
        <p:spPr>
          <a:xfrm>
            <a:off x="6674513" y="2960000"/>
            <a:ext cx="2811000" cy="538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300"/>
              <a:buFont typeface="Arial"/>
              <a:buNone/>
            </a:pPr>
            <a:r>
              <a:rPr b="1" i="0" lang="en-US" sz="2300" u="none" cap="none" strike="noStrike">
                <a:solidFill>
                  <a:srgbClr val="000000"/>
                </a:solidFill>
                <a:latin typeface="Calibri"/>
                <a:ea typeface="Calibri"/>
                <a:cs typeface="Calibri"/>
                <a:sym typeface="Calibri"/>
              </a:rPr>
              <a:t>feministische pedagogie</a:t>
            </a:r>
            <a:endParaRPr b="1" i="0" sz="2300" u="none" cap="none" strike="noStrike">
              <a:solidFill>
                <a:srgbClr val="000000"/>
              </a:solidFill>
              <a:latin typeface="Calibri"/>
              <a:ea typeface="Calibri"/>
              <a:cs typeface="Calibri"/>
              <a:sym typeface="Calibri"/>
            </a:endParaRPr>
          </a:p>
        </p:txBody>
      </p:sp>
      <p:sp>
        <p:nvSpPr>
          <p:cNvPr id="196" name="Google Shape;196;g34baa110314_1_9"/>
          <p:cNvSpPr txBox="1"/>
          <p:nvPr/>
        </p:nvSpPr>
        <p:spPr>
          <a:xfrm>
            <a:off x="2441588" y="5508200"/>
            <a:ext cx="3626700" cy="63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900"/>
              <a:buFont typeface="Arial"/>
              <a:buNone/>
            </a:pPr>
            <a:r>
              <a:rPr b="1" i="0" lang="en-US" sz="2900" u="none" cap="none" strike="noStrike">
                <a:solidFill>
                  <a:srgbClr val="000000"/>
                </a:solidFill>
                <a:latin typeface="Calibri"/>
                <a:ea typeface="Calibri"/>
                <a:cs typeface="Calibri"/>
                <a:sym typeface="Calibri"/>
              </a:rPr>
              <a:t>genderstereotypen</a:t>
            </a:r>
            <a:endParaRPr b="1" i="0" sz="2900" u="none" cap="none" strike="noStrike">
              <a:solidFill>
                <a:srgbClr val="000000"/>
              </a:solidFill>
              <a:latin typeface="Calibri"/>
              <a:ea typeface="Calibri"/>
              <a:cs typeface="Calibri"/>
              <a:sym typeface="Calibri"/>
            </a:endParaRPr>
          </a:p>
        </p:txBody>
      </p:sp>
      <p:sp>
        <p:nvSpPr>
          <p:cNvPr id="197" name="Google Shape;197;g34baa110314_1_9"/>
          <p:cNvSpPr txBox="1"/>
          <p:nvPr/>
        </p:nvSpPr>
        <p:spPr>
          <a:xfrm>
            <a:off x="4302013" y="2318675"/>
            <a:ext cx="2811000" cy="615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800"/>
              <a:buFont typeface="Arial"/>
              <a:buNone/>
            </a:pPr>
            <a:r>
              <a:rPr b="1" i="0" lang="en-US" sz="2800" u="none" cap="none" strike="noStrike">
                <a:solidFill>
                  <a:srgbClr val="000000"/>
                </a:solidFill>
                <a:latin typeface="Calibri"/>
                <a:ea typeface="Calibri"/>
                <a:cs typeface="Calibri"/>
                <a:sym typeface="Calibri"/>
              </a:rPr>
              <a:t>transfobie</a:t>
            </a:r>
            <a:endParaRPr b="1" i="0" sz="2800" u="none" cap="none" strike="noStrike">
              <a:solidFill>
                <a:srgbClr val="000000"/>
              </a:solidFill>
              <a:latin typeface="Calibri"/>
              <a:ea typeface="Calibri"/>
              <a:cs typeface="Calibri"/>
              <a:sym typeface="Calibri"/>
            </a:endParaRPr>
          </a:p>
        </p:txBody>
      </p:sp>
      <p:sp>
        <p:nvSpPr>
          <p:cNvPr id="198" name="Google Shape;198;g34baa110314_1_9"/>
          <p:cNvSpPr txBox="1"/>
          <p:nvPr/>
        </p:nvSpPr>
        <p:spPr>
          <a:xfrm>
            <a:off x="8531038" y="2341763"/>
            <a:ext cx="2811000" cy="569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500"/>
              <a:buFont typeface="Arial"/>
              <a:buNone/>
            </a:pPr>
            <a:r>
              <a:rPr b="1" i="0" lang="en-US" sz="2500" u="none" cap="none" strike="noStrike">
                <a:solidFill>
                  <a:srgbClr val="000000"/>
                </a:solidFill>
                <a:latin typeface="Calibri"/>
                <a:ea typeface="Calibri"/>
                <a:cs typeface="Calibri"/>
                <a:sym typeface="Calibri"/>
              </a:rPr>
              <a:t>genderrollen</a:t>
            </a:r>
            <a:endParaRPr b="1" i="0" sz="2500" u="none" cap="none" strike="noStrike">
              <a:solidFill>
                <a:srgbClr val="000000"/>
              </a:solidFill>
              <a:latin typeface="Calibri"/>
              <a:ea typeface="Calibri"/>
              <a:cs typeface="Calibri"/>
              <a:sym typeface="Calibri"/>
            </a:endParaRPr>
          </a:p>
        </p:txBody>
      </p:sp>
      <p:sp>
        <p:nvSpPr>
          <p:cNvPr id="199" name="Google Shape;199;g34baa110314_1_9"/>
          <p:cNvSpPr txBox="1"/>
          <p:nvPr/>
        </p:nvSpPr>
        <p:spPr>
          <a:xfrm>
            <a:off x="2678813" y="1800350"/>
            <a:ext cx="2811000" cy="492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000"/>
              <a:buFont typeface="Arial"/>
              <a:buNone/>
            </a:pPr>
            <a:r>
              <a:rPr b="1" i="0" lang="en-US" sz="2000" u="none" cap="none" strike="noStrike">
                <a:solidFill>
                  <a:srgbClr val="000000"/>
                </a:solidFill>
                <a:latin typeface="Calibri"/>
                <a:ea typeface="Calibri"/>
                <a:cs typeface="Calibri"/>
                <a:sym typeface="Calibri"/>
              </a:rPr>
              <a:t>genderkloof</a:t>
            </a:r>
            <a:endParaRPr b="1" i="0" sz="2000" u="none" cap="none" strike="noStrike">
              <a:solidFill>
                <a:srgbClr val="000000"/>
              </a:solidFill>
              <a:latin typeface="Calibri"/>
              <a:ea typeface="Calibri"/>
              <a:cs typeface="Calibri"/>
              <a:sym typeface="Calibri"/>
            </a:endParaRPr>
          </a:p>
        </p:txBody>
      </p:sp>
      <p:sp>
        <p:nvSpPr>
          <p:cNvPr id="200" name="Google Shape;200;g34baa110314_1_9"/>
          <p:cNvSpPr txBox="1"/>
          <p:nvPr/>
        </p:nvSpPr>
        <p:spPr>
          <a:xfrm>
            <a:off x="6068288" y="5264500"/>
            <a:ext cx="2811000" cy="569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500"/>
              <a:buFont typeface="Arial"/>
              <a:buNone/>
            </a:pPr>
            <a:r>
              <a:rPr b="1" i="0" lang="en-US" sz="2500" u="none" cap="none" strike="noStrike">
                <a:solidFill>
                  <a:srgbClr val="000000"/>
                </a:solidFill>
                <a:latin typeface="Calibri"/>
                <a:ea typeface="Calibri"/>
                <a:cs typeface="Calibri"/>
                <a:sym typeface="Calibri"/>
              </a:rPr>
              <a:t>loonkloof</a:t>
            </a:r>
            <a:endParaRPr b="1" i="0" sz="2500" u="none" cap="none" strike="noStrike">
              <a:solidFill>
                <a:srgbClr val="000000"/>
              </a:solidFill>
              <a:latin typeface="Calibri"/>
              <a:ea typeface="Calibri"/>
              <a:cs typeface="Calibri"/>
              <a:sym typeface="Calibri"/>
            </a:endParaRPr>
          </a:p>
        </p:txBody>
      </p:sp>
      <p:sp>
        <p:nvSpPr>
          <p:cNvPr id="201" name="Google Shape;201;g34baa110314_1_9"/>
          <p:cNvSpPr txBox="1"/>
          <p:nvPr/>
        </p:nvSpPr>
        <p:spPr>
          <a:xfrm>
            <a:off x="7774350" y="3547625"/>
            <a:ext cx="2811000" cy="646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000"/>
              <a:buFont typeface="Arial"/>
              <a:buNone/>
            </a:pPr>
            <a:r>
              <a:rPr b="1" i="0" lang="en-US" sz="3000" u="none" cap="none" strike="noStrike">
                <a:solidFill>
                  <a:srgbClr val="000000"/>
                </a:solidFill>
                <a:latin typeface="Calibri"/>
                <a:ea typeface="Calibri"/>
                <a:cs typeface="Calibri"/>
                <a:sym typeface="Calibri"/>
              </a:rPr>
              <a:t>geslachtsidentiteit</a:t>
            </a:r>
            <a:endParaRPr b="1" i="0" sz="3000" u="none" cap="none" strike="noStrike">
              <a:solidFill>
                <a:srgbClr val="000000"/>
              </a:solidFill>
              <a:latin typeface="Calibri"/>
              <a:ea typeface="Calibri"/>
              <a:cs typeface="Calibri"/>
              <a:sym typeface="Calibri"/>
            </a:endParaRPr>
          </a:p>
        </p:txBody>
      </p:sp>
      <p:sp>
        <p:nvSpPr>
          <p:cNvPr id="202" name="Google Shape;202;g34baa110314_1_9"/>
          <p:cNvSpPr txBox="1"/>
          <p:nvPr/>
        </p:nvSpPr>
        <p:spPr>
          <a:xfrm>
            <a:off x="1491025" y="4433788"/>
            <a:ext cx="2811000" cy="507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100"/>
              <a:buFont typeface="Arial"/>
              <a:buNone/>
            </a:pPr>
            <a:r>
              <a:rPr b="1" i="0" lang="en-US" sz="2100" u="none" cap="none" strike="noStrike">
                <a:solidFill>
                  <a:srgbClr val="000000"/>
                </a:solidFill>
                <a:latin typeface="Calibri"/>
                <a:ea typeface="Calibri"/>
                <a:cs typeface="Calibri"/>
                <a:sym typeface="Calibri"/>
              </a:rPr>
              <a:t>voornaamwoorden</a:t>
            </a:r>
            <a:endParaRPr b="1" i="0" sz="2100" u="none" cap="none" strike="noStrike">
              <a:solidFill>
                <a:srgbClr val="000000"/>
              </a:solidFill>
              <a:latin typeface="Calibri"/>
              <a:ea typeface="Calibri"/>
              <a:cs typeface="Calibri"/>
              <a:sym typeface="Calibri"/>
            </a:endParaRPr>
          </a:p>
        </p:txBody>
      </p:sp>
      <p:sp>
        <p:nvSpPr>
          <p:cNvPr id="203" name="Google Shape;203;g34baa110314_1_9"/>
          <p:cNvSpPr txBox="1"/>
          <p:nvPr/>
        </p:nvSpPr>
        <p:spPr>
          <a:xfrm>
            <a:off x="1625450" y="3615875"/>
            <a:ext cx="2811000" cy="569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500"/>
              <a:buFont typeface="Arial"/>
              <a:buNone/>
            </a:pPr>
            <a:r>
              <a:rPr b="1" i="0" lang="en-US" sz="2500" u="none" cap="none" strike="noStrike">
                <a:solidFill>
                  <a:srgbClr val="000000"/>
                </a:solidFill>
                <a:latin typeface="Calibri"/>
                <a:ea typeface="Calibri"/>
                <a:cs typeface="Calibri"/>
                <a:sym typeface="Calibri"/>
              </a:rPr>
              <a:t>niet-binaire</a:t>
            </a:r>
            <a:endParaRPr b="1" i="0" sz="2500" u="none" cap="none" strike="noStrike">
              <a:solidFill>
                <a:srgbClr val="000000"/>
              </a:solidFill>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xmlns:r="http://schemas.openxmlformats.org/officeDocument/2006/relationships"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CARDET Course template - Cover pag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5.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6.xml><?xml version="1.0" encoding="utf-8"?>
<a:theme xmlns:a="http://schemas.openxmlformats.org/drawingml/2006/main" xmlns:r="http://schemas.openxmlformats.org/officeDocument/2006/relationships" name="CARDET Course template - Cover pag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2014-07-11T09:12:14.0000000Z</dcterms:created>
  <dc:creator>2Fast4u</dc:creator>
</cp:coreProperties>
</file>